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6" r:id="rId1"/>
    <p:sldMasterId id="2147483907" r:id="rId2"/>
  </p:sldMasterIdLst>
  <p:notesMasterIdLst>
    <p:notesMasterId r:id="rId17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5" r:id="rId10"/>
    <p:sldId id="446" r:id="rId11"/>
    <p:sldId id="445" r:id="rId12"/>
    <p:sldId id="452" r:id="rId13"/>
    <p:sldId id="447" r:id="rId14"/>
    <p:sldId id="453" r:id="rId15"/>
    <p:sldId id="271" r:id="rId16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sha Dasha" initials="DD" lastIdx="1" clrIdx="0">
    <p:extLst>
      <p:ext uri="{19B8F6BF-5375-455C-9EA6-DF929625EA0E}">
        <p15:presenceInfo xmlns:p15="http://schemas.microsoft.com/office/powerpoint/2012/main" userId="b58ed26b00f1ec2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54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3.bin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4.bin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5.bin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0490620614756204E-2"/>
          <c:y val="5.7238138076002344E-2"/>
          <c:w val="0.87569516510769319"/>
          <c:h val="0.9233207901851673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0-62A9-4BC2-B5F5-B4D482FD780C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62A9-4BC2-B5F5-B4D482FD780C}"/>
              </c:ext>
            </c:extLst>
          </c:dPt>
          <c:dPt>
            <c:idx val="2"/>
            <c:bubble3D val="0"/>
            <c:explosion val="37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2-62A9-4BC2-B5F5-B4D482FD780C}"/>
              </c:ext>
            </c:extLst>
          </c:dPt>
          <c:dLbls>
            <c:dLbl>
              <c:idx val="0"/>
              <c:layout>
                <c:manualLayout>
                  <c:x val="-9.7421305670273267E-2"/>
                  <c:y val="-9.349400519574165E-2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fld id="{9D600709-F142-4686-A611-9362FDC667F0}" type="CATEGORYNAME">
                      <a:rPr lang="ru-RU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62A9-4BC2-B5F5-B4D482FD780C}"/>
                </c:ext>
              </c:extLst>
            </c:dLbl>
            <c:dLbl>
              <c:idx val="1"/>
              <c:layout>
                <c:manualLayout>
                  <c:x val="6.7968352793213713E-2"/>
                  <c:y val="-2.6468886855863769E-2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fld id="{4813B61E-0ACB-47C3-8EE1-3B0BD3556198}" type="CATEGORYNAME">
                      <a:rPr lang="ru-RU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62A9-4BC2-B5F5-B4D482FD780C}"/>
                </c:ext>
              </c:extLst>
            </c:dLbl>
            <c:dLbl>
              <c:idx val="2"/>
              <c:layout>
                <c:manualLayout>
                  <c:x val="0.1019525291898208"/>
                  <c:y val="-0.16636223687257862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fld id="{DD000107-E256-4ABD-ABEF-66105E5262C9}" type="CATEGORYNAME">
                      <a:rPr lang="ru-RU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62A9-4BC2-B5F5-B4D482FD780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Налоговые 472,57 млн. руб. (13,8%)</c:v>
                </c:pt>
                <c:pt idx="1">
                  <c:v>Неналоговые 58,36 млн. руб. (1,7%)</c:v>
                </c:pt>
                <c:pt idx="2">
                  <c:v>Безвозмездные 2875,07 млн. руб. (84,5%)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0.13800000000000001</c:v>
                </c:pt>
                <c:pt idx="1">
                  <c:v>1.7000000000000001E-2</c:v>
                </c:pt>
                <c:pt idx="2">
                  <c:v>0.84499999999999997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2A9-4BC2-B5F5-B4D482FD78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8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4847201589889852E-2"/>
          <c:y val="3.1531242990469541E-2"/>
          <c:w val="0.81674197893159495"/>
          <c:h val="0.957438088818911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0-4588-4134-AAB0-2E182E0DDD29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4588-4134-AAB0-2E182E0DDD29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2-4588-4134-AAB0-2E182E0DDD29}"/>
              </c:ext>
            </c:extLst>
          </c:dPt>
          <c:dLbls>
            <c:dLbl>
              <c:idx val="0"/>
              <c:layout>
                <c:manualLayout>
                  <c:x val="-1.3593670558642773E-2"/>
                  <c:y val="-6.6876036051975882E-2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fld id="{9D600709-F142-4686-A611-9362FDC667F0}" type="CATEGORYNAME">
                      <a:rPr lang="ru-RU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4588-4134-AAB0-2E182E0DDD29}"/>
                </c:ext>
              </c:extLst>
            </c:dLbl>
            <c:dLbl>
              <c:idx val="1"/>
              <c:layout>
                <c:manualLayout>
                  <c:x val="3.3552461399862614E-2"/>
                  <c:y val="-4.8851600539566678E-2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fld id="{4813B61E-0ACB-47C3-8EE1-3B0BD3556198}" type="CATEGORYNAME">
                      <a:rPr lang="ru-RU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588-4134-AAB0-2E182E0DDD29}"/>
                </c:ext>
              </c:extLst>
            </c:dLbl>
            <c:dLbl>
              <c:idx val="2"/>
              <c:layout>
                <c:manualLayout>
                  <c:x val="0.1791790862951875"/>
                  <c:y val="-0.17762805604175169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fld id="{DD000107-E256-4ABD-ABEF-66105E5262C9}" type="CATEGORYNAME">
                      <a:rPr lang="ru-RU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4588-4134-AAB0-2E182E0DDD29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Налоговые 664,3 млн. руб. (21%)</c:v>
                </c:pt>
                <c:pt idx="1">
                  <c:v>Неналоговые 95,0 млн. руб. (3%)</c:v>
                </c:pt>
                <c:pt idx="2">
                  <c:v>Безвозмездные 2407,1 млн. руб. (76%)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0.21000000000000002</c:v>
                </c:pt>
                <c:pt idx="1">
                  <c:v>3.0000000000000002E-2</c:v>
                </c:pt>
                <c:pt idx="2">
                  <c:v>0.76000000000000012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88-4134-AAB0-2E182E0DDD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3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003544264996073"/>
          <c:y val="0.18637200736648254"/>
          <c:w val="0.87968880714728248"/>
          <c:h val="0.5386212496918553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Дотации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6.4075720333526568E-3"/>
                  <c:y val="-1.7538566439275797E-3"/>
                </c:manualLayout>
              </c:layout>
              <c:tx>
                <c:rich>
                  <a:bodyPr/>
                  <a:lstStyle/>
                  <a:p>
                    <a:fld id="{65F0B6E8-9F6D-47E5-8680-597F83AF29E5}" type="VALUE">
                      <a:rPr lang="en-US" smtClean="0"/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561C-422E-8C78-AA35DB096025}"/>
                </c:ext>
              </c:extLst>
            </c:dLbl>
            <c:dLbl>
              <c:idx val="1"/>
              <c:layout>
                <c:manualLayout>
                  <c:x val="-7.0137983936458754E-3"/>
                  <c:y val="-4.45926955051971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61C-422E-8C78-AA35DB09602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2023 год</c:v>
                </c:pt>
                <c:pt idx="1">
                  <c:v>2024 год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 formatCode="#,##0.00">
                  <c:v>457.7</c:v>
                </c:pt>
                <c:pt idx="1">
                  <c:v>334.4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61C-422E-8C78-AA35DB09602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Субсидии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1.2170094430782885E-3"/>
                  <c:y val="-4.416653595105961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61C-422E-8C78-AA35DB096025}"/>
                </c:ext>
              </c:extLst>
            </c:dLbl>
            <c:dLbl>
              <c:idx val="1"/>
              <c:layout>
                <c:manualLayout>
                  <c:x val="-2.1043855811084238E-3"/>
                  <c:y val="-1.02428349173930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61C-422E-8C78-AA35DB09602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2023 год</c:v>
                </c:pt>
                <c:pt idx="1">
                  <c:v>2024 год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853.5</c:v>
                </c:pt>
                <c:pt idx="1">
                  <c:v>449.8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61C-422E-8C78-AA35DB096025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Субвенции</c:v>
                </c:pt>
              </c:strCache>
            </c:strRef>
          </c:tx>
          <c:spPr>
            <a:solidFill>
              <a:srgbClr val="22DE6A"/>
            </a:solidFill>
            <a:ln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3.0503611703814131E-3"/>
                  <c:y val="-8.245487110374170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61C-422E-8C78-AA35DB096025}"/>
                </c:ext>
              </c:extLst>
            </c:dLbl>
            <c:dLbl>
              <c:idx val="1"/>
              <c:layout>
                <c:manualLayout>
                  <c:x val="-2.6346058102403955E-3"/>
                  <c:y val="-2.92849642906306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61C-422E-8C78-AA35DB09602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2023 год</c:v>
                </c:pt>
                <c:pt idx="1">
                  <c:v>2024 год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1071.3</c:v>
                </c:pt>
                <c:pt idx="1">
                  <c:v>1442.6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61C-422E-8C78-AA35DB096025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Иные межбюдж.трансферты</c:v>
                </c:pt>
              </c:strCache>
            </c:strRef>
          </c:tx>
          <c:spPr>
            <a:solidFill>
              <a:srgbClr val="FF00FF"/>
            </a:solidFill>
            <a:ln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8.7246654203726876E-3"/>
                  <c:y val="-4.1321470758652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61C-422E-8C78-AA35DB096025}"/>
                </c:ext>
              </c:extLst>
            </c:dLbl>
            <c:dLbl>
              <c:idx val="1"/>
              <c:layout>
                <c:manualLayout>
                  <c:x val="-6.8125735284133068E-3"/>
                  <c:y val="-1.01638053287151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61C-422E-8C78-AA35DB09602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2023 год</c:v>
                </c:pt>
                <c:pt idx="1">
                  <c:v>2024 год</c:v>
                </c:pt>
              </c:strCache>
            </c:strRef>
          </c:cat>
          <c:val>
            <c:numRef>
              <c:f>Лист1!$E$2:$E$3</c:f>
              <c:numCache>
                <c:formatCode>General</c:formatCode>
                <c:ptCount val="2"/>
                <c:pt idx="0">
                  <c:v>493.1</c:v>
                </c:pt>
                <c:pt idx="1">
                  <c:v>183.3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561C-422E-8C78-AA35DB096025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Возврат неиспользованных средств</c:v>
                </c:pt>
              </c:strCache>
            </c:strRef>
          </c:tx>
          <c:spPr>
            <a:solidFill>
              <a:srgbClr val="FF0000"/>
            </a:solidFill>
            <a:ln w="6350" cap="flat" cmpd="sng" algn="ctr">
              <a:solidFill>
                <a:schemeClr val="dk1"/>
              </a:solidFill>
              <a:prstDash val="solid"/>
            </a:ln>
            <a:effectLst/>
          </c:spPr>
          <c:invertIfNegative val="0"/>
          <c:dLbls>
            <c:dLbl>
              <c:idx val="0"/>
              <c:layout>
                <c:manualLayout>
                  <c:x val="2.6965888396174802E-2"/>
                  <c:y val="1.66404612159334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561C-422E-8C78-AA35DB096025}"/>
                </c:ext>
              </c:extLst>
            </c:dLbl>
            <c:dLbl>
              <c:idx val="1"/>
              <c:layout>
                <c:manualLayout>
                  <c:x val="1.3234980001858221E-2"/>
                  <c:y val="2.60150901578322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61C-422E-8C78-AA35DB09602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2023 год</c:v>
                </c:pt>
                <c:pt idx="1">
                  <c:v>2024 год</c:v>
                </c:pt>
              </c:strCache>
            </c:strRef>
          </c:cat>
          <c:val>
            <c:numRef>
              <c:f>Лист1!$F$2:$F$3</c:f>
              <c:numCache>
                <c:formatCode>General</c:formatCode>
                <c:ptCount val="2"/>
                <c:pt idx="0">
                  <c:v>-0.5</c:v>
                </c:pt>
                <c:pt idx="1">
                  <c:v>-3.5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561C-422E-8C78-AA35DB09602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640553576"/>
        <c:axId val="640559456"/>
        <c:axId val="0"/>
      </c:bar3DChart>
      <c:catAx>
        <c:axId val="6405535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640559456"/>
        <c:crosses val="autoZero"/>
        <c:auto val="1"/>
        <c:lblAlgn val="ctr"/>
        <c:lblOffset val="100"/>
        <c:noMultiLvlLbl val="0"/>
      </c:catAx>
      <c:valAx>
        <c:axId val="640559456"/>
        <c:scaling>
          <c:orientation val="minMax"/>
        </c:scaling>
        <c:delete val="0"/>
        <c:axPos val="l"/>
        <c:numFmt formatCode="#,##0.00" sourceLinked="1"/>
        <c:majorTickMark val="out"/>
        <c:minorTickMark val="none"/>
        <c:tickLblPos val="nextTo"/>
        <c:txPr>
          <a:bodyPr anchor="ctr" anchorCtr="1"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64055357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1221047610550416"/>
          <c:y val="0.78107903599107509"/>
          <c:w val="0.826504887221574"/>
          <c:h val="9.6955300064344108E-2"/>
        </c:manualLayout>
      </c:layout>
      <c:overlay val="0"/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2"/>
    </a:solidFill>
    <a:ln w="28575">
      <a:solidFill>
        <a:schemeClr val="bg2">
          <a:lumMod val="50000"/>
        </a:schemeClr>
      </a:solidFill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4571459885299923"/>
          <c:y val="0.14631115430689245"/>
          <c:w val="0.65583372994985289"/>
          <c:h val="0.7485441254845606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7"/>
          <c:dPt>
            <c:idx val="0"/>
            <c:bubble3D val="0"/>
            <c:explosion val="0"/>
            <c:extLst>
              <c:ext xmlns:c16="http://schemas.microsoft.com/office/drawing/2014/chart" uri="{C3380CC4-5D6E-409C-BE32-E72D297353CC}">
                <c16:uniqueId val="{00000000-069F-4507-A579-DBBF3DDDF0A3}"/>
              </c:ext>
            </c:extLst>
          </c:dPt>
          <c:dLbls>
            <c:dLbl>
              <c:idx val="0"/>
              <c:layout>
                <c:manualLayout>
                  <c:x val="-0.15501806755342207"/>
                  <c:y val="-0.14529930632940558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910" baseline="0"/>
                    </a:pPr>
                    <a:fld id="{A6C5FB33-C374-4BBD-8D0A-754F2D9ED926}" type="CATEGORYNAME">
                      <a:rPr lang="ru-RU" sz="910" baseline="0" smtClean="0"/>
                      <a:pPr>
                        <a:defRPr sz="910" baseline="0"/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 w="9522" cap="flat" cmpd="sng" algn="ctr">
                  <a:solidFill>
                    <a:prstClr val="black">
                      <a:lumMod val="65000"/>
                      <a:lumOff val="35000"/>
                    </a:prstClr>
                  </a:solidFill>
                  <a:prstDash val="solid"/>
                  <a:round/>
                  <a:headEnd type="none" w="med" len="med"/>
                  <a:tailEnd type="none" w="med" len="med"/>
                  <a:extLst>
                    <a:ext uri="{C807C97D-BFC1-408E-A445-0C87EB9F89A2}">
                      <ask:lineSketchStyleProps xmlns:ask="http://schemas.microsoft.com/office/drawing/2018/sketchyshapes" sd="0">
                        <a:custGeom>
                          <a:avLst/>
                          <a:gdLst/>
                          <a:ahLst/>
                          <a:cxnLst/>
                          <a:rect l="0" t="0" r="0" b="0"/>
                          <a:pathLst/>
                        </a:custGeom>
                        <ask:type/>
                      </ask:lineSketchStyleProps>
                    </a:ext>
                  </a:extLst>
                </a:ln>
                <a:effectLst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069F-4507-A579-DBBF3DDDF0A3}"/>
                </c:ext>
              </c:extLst>
            </c:dLbl>
            <c:dLbl>
              <c:idx val="1"/>
              <c:layout>
                <c:manualLayout>
                  <c:x val="0.12198415345398919"/>
                  <c:y val="0.17755145372763273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910" baseline="0"/>
                    </a:pPr>
                    <a:fld id="{87ED0D26-8549-4D6A-8663-2D2B38291269}" type="CATEGORYNAME">
                      <a:rPr lang="ru-RU" sz="910" baseline="0" smtClean="0"/>
                      <a:pPr>
                        <a:defRPr sz="910" baseline="0"/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 w="9522" cap="flat" cmpd="sng" algn="ctr">
                  <a:solidFill>
                    <a:prstClr val="black">
                      <a:lumMod val="65000"/>
                      <a:lumOff val="35000"/>
                    </a:prstClr>
                  </a:solidFill>
                  <a:prstDash val="solid"/>
                  <a:round/>
                  <a:headEnd type="none" w="med" len="med"/>
                  <a:tailEnd type="none" w="med" len="med"/>
                  <a:extLst>
                    <a:ext uri="{C807C97D-BFC1-408E-A445-0C87EB9F89A2}">
                      <ask:lineSketchStyleProps xmlns:ask="http://schemas.microsoft.com/office/drawing/2018/sketchyshapes" sd="0">
                        <a:custGeom>
                          <a:avLst/>
                          <a:gdLst/>
                          <a:ahLst/>
                          <a:cxnLst/>
                          <a:rect l="0" t="0" r="0" b="0"/>
                          <a:pathLst/>
                        </a:custGeom>
                        <ask:type/>
                      </ask:lineSketchStyleProps>
                    </a:ext>
                  </a:extLst>
                </a:ln>
                <a:effectLst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069F-4507-A579-DBBF3DDDF0A3}"/>
                </c:ext>
              </c:extLst>
            </c:dLbl>
            <c:dLbl>
              <c:idx val="2"/>
              <c:layout>
                <c:manualLayout>
                  <c:x val="-5.1701034372396112E-4"/>
                  <c:y val="6.6179869467181004E-2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910" baseline="0"/>
                    </a:pPr>
                    <a:fld id="{B207D262-69FC-4A98-8ECF-46B9263E7FF0}" type="CATEGORYNAME">
                      <a:rPr lang="ru-RU" sz="910" baseline="0" smtClean="0"/>
                      <a:pPr>
                        <a:defRPr sz="910" baseline="0"/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069F-4507-A579-DBBF3DDDF0A3}"/>
                </c:ext>
              </c:extLst>
            </c:dLbl>
            <c:dLbl>
              <c:idx val="3"/>
              <c:layout>
                <c:manualLayout>
                  <c:x val="-4.9522141540350006E-2"/>
                  <c:y val="1.7062755511599005E-2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 sz="910" baseline="0"/>
                    </a:pPr>
                    <a:fld id="{B3D58689-914C-4606-BE3E-079388610A74}" type="CATEGORYNAME">
                      <a:rPr lang="ru-RU" sz="910" baseline="0" smtClean="0"/>
                      <a:pPr>
                        <a:defRPr sz="910" baseline="0"/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69F-4507-A579-DBBF3DDDF0A3}"/>
                </c:ext>
              </c:extLst>
            </c:dLbl>
            <c:dLbl>
              <c:idx val="4"/>
              <c:layout>
                <c:manualLayout>
                  <c:x val="-4.2569576210985116E-2"/>
                  <c:y val="-3.9076127638099062E-2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910" baseline="0"/>
                    </a:pPr>
                    <a:fld id="{EF0D59ED-9290-4A69-AD51-9C3F58572A20}" type="CATEGORYNAME">
                      <a:rPr lang="ru-RU" sz="910" baseline="0" smtClean="0"/>
                      <a:pPr>
                        <a:defRPr sz="910" baseline="0"/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069F-4507-A579-DBBF3DDDF0A3}"/>
                </c:ext>
              </c:extLst>
            </c:dLbl>
            <c:dLbl>
              <c:idx val="5"/>
              <c:layout>
                <c:manualLayout>
                  <c:x val="-4.7019804661534076E-2"/>
                  <c:y val="-8.5644536957528397E-2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 sz="910" baseline="0"/>
                    </a:pPr>
                    <a:fld id="{59C8598E-80EF-42AB-94BE-1B126B8B6735}" type="CATEGORYNAME">
                      <a:rPr lang="ru-RU" sz="910" baseline="0" smtClean="0"/>
                      <a:pPr>
                        <a:defRPr sz="910" baseline="0"/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069F-4507-A579-DBBF3DDDF0A3}"/>
                </c:ext>
              </c:extLst>
            </c:dLbl>
            <c:dLbl>
              <c:idx val="6"/>
              <c:layout>
                <c:manualLayout>
                  <c:x val="-1.1333857632692066E-2"/>
                  <c:y val="-0.21281369789446469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 sz="910" baseline="0"/>
                    </a:pPr>
                    <a:fld id="{B1561D22-6BED-4B2C-9CD3-1708A73A8523}" type="CATEGORYNAME">
                      <a:rPr lang="ru-RU" sz="910" baseline="0" smtClean="0"/>
                      <a:pPr>
                        <a:defRPr sz="910" baseline="0"/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069F-4507-A579-DBBF3DDDF0A3}"/>
                </c:ext>
              </c:extLst>
            </c:dLbl>
            <c:dLbl>
              <c:idx val="7"/>
              <c:layout>
                <c:manualLayout>
                  <c:x val="0.16338889650375105"/>
                  <c:y val="-0.16255925244122613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910" baseline="0"/>
                    </a:pPr>
                    <a:fld id="{3DC63D1C-AEB8-40BE-BE09-115EFEA2D329}" type="CATEGORYNAME">
                      <a:rPr lang="ru-RU" sz="910" baseline="0" smtClean="0"/>
                      <a:pPr>
                        <a:defRPr sz="910" baseline="0"/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 w="9522" cap="flat" cmpd="sng" algn="ctr">
                  <a:solidFill>
                    <a:prstClr val="black">
                      <a:lumMod val="65000"/>
                      <a:lumOff val="35000"/>
                    </a:prst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069F-4507-A579-DBBF3DDDF0A3}"/>
                </c:ext>
              </c:extLst>
            </c:dLbl>
            <c:dLbl>
              <c:idx val="8"/>
              <c:layout>
                <c:manualLayout>
                  <c:x val="0.27256201180484052"/>
                  <c:y val="-0.10900213794594528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 sz="910" baseline="0"/>
                    </a:pPr>
                    <a:fld id="{55DE3954-80F0-4F77-8B84-DE70690C53AB}" type="CATEGORYNAME">
                      <a:rPr lang="ru-RU" sz="910" baseline="0" smtClean="0"/>
                      <a:pPr>
                        <a:defRPr sz="910" baseline="0"/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 w="9522" cap="flat" cmpd="sng" algn="ctr">
                  <a:solidFill>
                    <a:prstClr val="black">
                      <a:lumMod val="65000"/>
                      <a:lumOff val="35000"/>
                    </a:prst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069F-4507-A579-DBBF3DDDF0A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Лист1!$A$2:$A$10</c:f>
              <c:strCache>
                <c:ptCount val="9"/>
                <c:pt idx="0">
                  <c:v>Образование 2119,5 млн.руб 70 %</c:v>
                </c:pt>
                <c:pt idx="1">
                  <c:v>Общегосударственные вопросы 119,1 млн.руб 3,7 %</c:v>
                </c:pt>
                <c:pt idx="2">
                  <c:v>Национальная безопасность 38,1 млн.руб 1,2 %</c:v>
                </c:pt>
                <c:pt idx="3">
                  <c:v>ЖКХ 87,3 млн.руб 2,7%</c:v>
                </c:pt>
                <c:pt idx="4">
                  <c:v>Культура 160,0 млн.руб 5%</c:v>
                </c:pt>
                <c:pt idx="5">
                  <c:v>Социальная политика 91,9 млн.руб  2,9 %</c:v>
                </c:pt>
                <c:pt idx="6">
                  <c:v>ФК и спорт 104,6 млн.руб 3,3%</c:v>
                </c:pt>
                <c:pt idx="7">
                  <c:v>Межбюджетный трансферт 95,5 млн.руб 3 %</c:v>
                </c:pt>
                <c:pt idx="8">
                  <c:v>Национальная экономика 260,8 млн.руб 8,2 %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70</c:v>
                </c:pt>
                <c:pt idx="1">
                  <c:v>3.7</c:v>
                </c:pt>
                <c:pt idx="2">
                  <c:v>1.2</c:v>
                </c:pt>
                <c:pt idx="3">
                  <c:v>2.7</c:v>
                </c:pt>
                <c:pt idx="4">
                  <c:v>5</c:v>
                </c:pt>
                <c:pt idx="5">
                  <c:v>2.9</c:v>
                </c:pt>
                <c:pt idx="6">
                  <c:v>3.3</c:v>
                </c:pt>
                <c:pt idx="7">
                  <c:v>3</c:v>
                </c:pt>
                <c:pt idx="8">
                  <c:v>8.2000000000000011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069F-4507-A579-DBBF3DDDF0A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cat>
            <c:strRef>
              <c:f>Лист1!$A$2:$A$10</c:f>
              <c:strCache>
                <c:ptCount val="9"/>
                <c:pt idx="0">
                  <c:v>Образование 2119,5 млн.руб 70 %</c:v>
                </c:pt>
                <c:pt idx="1">
                  <c:v>Общегосударственные вопросы 119,1 млн.руб 3,7 %</c:v>
                </c:pt>
                <c:pt idx="2">
                  <c:v>Национальная безопасность 38,1 млн.руб 1,2 %</c:v>
                </c:pt>
                <c:pt idx="3">
                  <c:v>ЖКХ 87,3 млн.руб 2,7%</c:v>
                </c:pt>
                <c:pt idx="4">
                  <c:v>Культура 160,0 млн.руб 5%</c:v>
                </c:pt>
                <c:pt idx="5">
                  <c:v>Социальная политика 91,9 млн.руб  2,9 %</c:v>
                </c:pt>
                <c:pt idx="6">
                  <c:v>ФК и спорт 104,6 млн.руб 3,3%</c:v>
                </c:pt>
                <c:pt idx="7">
                  <c:v>Межбюджетный трансферт 95,5 млн.руб 3 %</c:v>
                </c:pt>
                <c:pt idx="8">
                  <c:v>Национальная экономика 260,8 млн.руб 8,2 %</c:v>
                </c:pt>
              </c:strCache>
            </c:strRef>
          </c:cat>
          <c:val>
            <c:numRef>
              <c:f>Лист1!$C$2:$C$10</c:f>
              <c:numCache>
                <c:formatCode>General</c:formatCode>
                <c:ptCount val="9"/>
              </c:numCache>
            </c:numRef>
          </c:val>
          <c:extLst>
            <c:ext xmlns:c16="http://schemas.microsoft.com/office/drawing/2014/chart" uri="{C3380CC4-5D6E-409C-BE32-E72D297353CC}">
              <c16:uniqueId val="{0000000A-069F-4507-A579-DBBF3DDDF0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93">
          <a:noFill/>
        </a:ln>
      </c:spPr>
    </c:plotArea>
    <c:plotVisOnly val="1"/>
    <c:dispBlanksAs val="zero"/>
    <c:showDLblsOverMax val="0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9843458715023513E-2"/>
          <c:y val="8.3176148319463239E-2"/>
          <c:w val="0.64111391218332214"/>
          <c:h val="0.91682379526622149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381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4571459885299923"/>
          <c:y val="0.14631115430689245"/>
          <c:w val="0.65583372994985289"/>
          <c:h val="0.7485441254845606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7"/>
          <c:dPt>
            <c:idx val="0"/>
            <c:bubble3D val="0"/>
            <c:explosion val="0"/>
            <c:extLst>
              <c:ext xmlns:c16="http://schemas.microsoft.com/office/drawing/2014/chart" uri="{C3380CC4-5D6E-409C-BE32-E72D297353CC}">
                <c16:uniqueId val="{00000000-E0F7-46A3-AB92-C8D6DA7EE790}"/>
              </c:ext>
            </c:extLst>
          </c:dPt>
          <c:dLbls>
            <c:dLbl>
              <c:idx val="0"/>
              <c:layout>
                <c:manualLayout>
                  <c:x val="-0.17606668028983141"/>
                  <c:y val="-0.12249663545775949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900" baseline="0"/>
                    </a:pPr>
                    <a:fld id="{A6C5FB33-C374-4BBD-8D0A-754F2D9ED926}" type="CATEGORYNAME">
                      <a:rPr lang="ru-RU" baseline="0" smtClean="0"/>
                      <a:pPr>
                        <a:defRPr sz="900" baseline="0"/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 w="9521" cap="flat" cmpd="sng" algn="ctr">
                  <a:solidFill>
                    <a:prstClr val="black">
                      <a:lumMod val="65000"/>
                      <a:lumOff val="35000"/>
                    </a:prstClr>
                  </a:solidFill>
                  <a:prstDash val="solid"/>
                  <a:round/>
                  <a:headEnd type="none" w="med" len="med"/>
                  <a:tailEnd type="none" w="med" len="med"/>
                  <a:extLst>
                    <a:ext uri="{C807C97D-BFC1-408E-A445-0C87EB9F89A2}">
                      <ask:lineSketchStyleProps xmlns:ask="http://schemas.microsoft.com/office/drawing/2018/sketchyshapes" sd="0">
                        <a:custGeom>
                          <a:avLst/>
                          <a:gdLst/>
                          <a:ahLst/>
                          <a:cxnLst/>
                          <a:rect l="0" t="0" r="0" b="0"/>
                          <a:pathLst/>
                        </a:custGeom>
                        <ask:type/>
                      </ask:lineSketchStyleProps>
                    </a:ext>
                  </a:extLst>
                </a:ln>
                <a:effectLst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E0F7-46A3-AB92-C8D6DA7EE790}"/>
                </c:ext>
              </c:extLst>
            </c:dLbl>
            <c:dLbl>
              <c:idx val="1"/>
              <c:layout>
                <c:manualLayout>
                  <c:x val="-2.8607565537474386E-2"/>
                  <c:y val="0.14999089731747919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800" baseline="0"/>
                    </a:pPr>
                    <a:fld id="{87ED0D26-8549-4D6A-8663-2D2B38291269}" type="CATEGORYNAME">
                      <a:rPr lang="ru-RU" sz="800" baseline="0" smtClean="0"/>
                      <a:pPr>
                        <a:defRPr sz="800" baseline="0"/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 w="9521" cap="flat" cmpd="sng" algn="ctr">
                  <a:solidFill>
                    <a:prstClr val="black">
                      <a:lumMod val="65000"/>
                      <a:lumOff val="35000"/>
                    </a:prst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E0F7-46A3-AB92-C8D6DA7EE790}"/>
                </c:ext>
              </c:extLst>
            </c:dLbl>
            <c:dLbl>
              <c:idx val="2"/>
              <c:layout>
                <c:manualLayout>
                  <c:x val="-5.7680269126518122E-2"/>
                  <c:y val="4.5559382673728846E-2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900" baseline="0"/>
                    </a:pPr>
                    <a:fld id="{B207D262-69FC-4A98-8ECF-46B9263E7FF0}" type="CATEGORYNAME">
                      <a:rPr lang="ru-RU" baseline="0" smtClean="0"/>
                      <a:pPr>
                        <a:defRPr sz="900" baseline="0"/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E0F7-46A3-AB92-C8D6DA7EE790}"/>
                </c:ext>
              </c:extLst>
            </c:dLbl>
            <c:dLbl>
              <c:idx val="3"/>
              <c:layout>
                <c:manualLayout>
                  <c:x val="-4.7483753014937971E-2"/>
                  <c:y val="-2.5952889987129819E-2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 sz="1050" baseline="0"/>
                    </a:pPr>
                    <a:fld id="{B3D58689-914C-4606-BE3E-079388610A74}" type="CATEGORYNAME">
                      <a:rPr lang="ru-RU" baseline="0" smtClean="0"/>
                      <a:pPr>
                        <a:defRPr sz="1050" baseline="0"/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0F7-46A3-AB92-C8D6DA7EE790}"/>
                </c:ext>
              </c:extLst>
            </c:dLbl>
            <c:dLbl>
              <c:idx val="4"/>
              <c:layout>
                <c:manualLayout>
                  <c:x val="-0.12562922366865809"/>
                  <c:y val="-8.5644536957528467E-2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 sz="1050" baseline="0"/>
                    </a:pPr>
                    <a:fld id="{EF0D59ED-9290-4A69-AD51-9C3F58572A20}" type="CATEGORYNAME">
                      <a:rPr lang="ru-RU" baseline="0" smtClean="0"/>
                      <a:pPr>
                        <a:defRPr sz="1050" baseline="0"/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E0F7-46A3-AB92-C8D6DA7EE790}"/>
                </c:ext>
              </c:extLst>
            </c:dLbl>
            <c:dLbl>
              <c:idx val="5"/>
              <c:layout>
                <c:manualLayout>
                  <c:x val="-8.7033927981470097E-2"/>
                  <c:y val="-0.14144314825312543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050" baseline="0"/>
                    </a:pPr>
                    <a:fld id="{59C8598E-80EF-42AB-94BE-1B126B8B6735}" type="CATEGORYNAME">
                      <a:rPr lang="ru-RU" baseline="0" smtClean="0"/>
                      <a:pPr>
                        <a:defRPr sz="1050" baseline="0"/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E0F7-46A3-AB92-C8D6DA7EE790}"/>
                </c:ext>
              </c:extLst>
            </c:dLbl>
            <c:dLbl>
              <c:idx val="6"/>
              <c:layout>
                <c:manualLayout>
                  <c:x val="-1.1333857632692066E-2"/>
                  <c:y val="-0.21281369789446469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 sz="1050" baseline="0"/>
                    </a:pPr>
                    <a:fld id="{B1561D22-6BED-4B2C-9CD3-1708A73A8523}" type="CATEGORYNAME">
                      <a:rPr lang="ru-RU" baseline="0" smtClean="0"/>
                      <a:pPr>
                        <a:defRPr sz="1050" baseline="0"/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E0F7-46A3-AB92-C8D6DA7EE790}"/>
                </c:ext>
              </c:extLst>
            </c:dLbl>
            <c:dLbl>
              <c:idx val="7"/>
              <c:layout>
                <c:manualLayout>
                  <c:x val="0.17179050693476092"/>
                  <c:y val="-0.16736930851477311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baseline="0"/>
                    </a:pPr>
                    <a:fld id="{3DC63D1C-AEB8-40BE-BE09-115EFEA2D329}" type="CATEGORYNAME">
                      <a:rPr lang="ru-RU" sz="1000" baseline="0" smtClean="0"/>
                      <a:pPr>
                        <a:defRPr baseline="0"/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 w="9521" cap="flat" cmpd="sng" algn="ctr">
                  <a:solidFill>
                    <a:prstClr val="black">
                      <a:lumMod val="65000"/>
                      <a:lumOff val="35000"/>
                    </a:prst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E0F7-46A3-AB92-C8D6DA7EE790}"/>
                </c:ext>
              </c:extLst>
            </c:dLbl>
            <c:dLbl>
              <c:idx val="8"/>
              <c:layout>
                <c:manualLayout>
                  <c:x val="0.27256201180484052"/>
                  <c:y val="-0.10900213794594528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 sz="900" baseline="0"/>
                    </a:pPr>
                    <a:fld id="{55DE3954-80F0-4F77-8B84-DE70690C53AB}" type="CATEGORYNAME">
                      <a:rPr lang="ru-RU" sz="900" baseline="0" smtClean="0"/>
                      <a:pPr>
                        <a:defRPr sz="900" baseline="0"/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 w="9521" cap="flat" cmpd="sng" algn="ctr">
                  <a:solidFill>
                    <a:prstClr val="black">
                      <a:lumMod val="65000"/>
                      <a:lumOff val="35000"/>
                    </a:prst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E0F7-46A3-AB92-C8D6DA7EE79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Лист1!$A$2:$A$10</c:f>
              <c:strCache>
                <c:ptCount val="9"/>
                <c:pt idx="0">
                  <c:v>Образование 2166,1 млн.руб 64,4 %</c:v>
                </c:pt>
                <c:pt idx="1">
                  <c:v>Общегосударственные вопросы 109,7 млн.руб 3,3 %</c:v>
                </c:pt>
                <c:pt idx="2">
                  <c:v>Национальная безопасность 14,4 млн.руб 0,4 %</c:v>
                </c:pt>
                <c:pt idx="3">
                  <c:v>ЖКХ 199 млн.руб 5,9 %</c:v>
                </c:pt>
                <c:pt idx="4">
                  <c:v>Культура 115 млн.руб 3,4%</c:v>
                </c:pt>
                <c:pt idx="5">
                  <c:v>Соц. политика 96,3 млн.руб  2,8 %</c:v>
                </c:pt>
                <c:pt idx="6">
                  <c:v>ФК и спорт 44,1 млн.руб 1,3%</c:v>
                </c:pt>
                <c:pt idx="7">
                  <c:v>Межбюджетный трансферт 89,6 млн.руб 2,7 %</c:v>
                </c:pt>
                <c:pt idx="8">
                  <c:v>Национальная экономика 530,5 млн.руб 15,8 %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64.400000000000006</c:v>
                </c:pt>
                <c:pt idx="1">
                  <c:v>3.3</c:v>
                </c:pt>
                <c:pt idx="2">
                  <c:v>0.4</c:v>
                </c:pt>
                <c:pt idx="3">
                  <c:v>5.9</c:v>
                </c:pt>
                <c:pt idx="4">
                  <c:v>3.4</c:v>
                </c:pt>
                <c:pt idx="5">
                  <c:v>2.8</c:v>
                </c:pt>
                <c:pt idx="6">
                  <c:v>1.3</c:v>
                </c:pt>
                <c:pt idx="7">
                  <c:v>2.7</c:v>
                </c:pt>
                <c:pt idx="8">
                  <c:v>15.8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E0F7-46A3-AB92-C8D6DA7EE79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cat>
            <c:strRef>
              <c:f>Лист1!$A$2:$A$10</c:f>
              <c:strCache>
                <c:ptCount val="9"/>
                <c:pt idx="0">
                  <c:v>Образование 2166,1 млн.руб 64,4 %</c:v>
                </c:pt>
                <c:pt idx="1">
                  <c:v>Общегосударственные вопросы 109,7 млн.руб 3,3 %</c:v>
                </c:pt>
                <c:pt idx="2">
                  <c:v>Национальная безопасность 14,4 млн.руб 0,4 %</c:v>
                </c:pt>
                <c:pt idx="3">
                  <c:v>ЖКХ 199 млн.руб 5,9 %</c:v>
                </c:pt>
                <c:pt idx="4">
                  <c:v>Культура 115 млн.руб 3,4%</c:v>
                </c:pt>
                <c:pt idx="5">
                  <c:v>Соц. политика 96,3 млн.руб  2,8 %</c:v>
                </c:pt>
                <c:pt idx="6">
                  <c:v>ФК и спорт 44,1 млн.руб 1,3%</c:v>
                </c:pt>
                <c:pt idx="7">
                  <c:v>Межбюджетный трансферт 89,6 млн.руб 2,7 %</c:v>
                </c:pt>
                <c:pt idx="8">
                  <c:v>Национальная экономика 530,5 млн.руб 15,8 %</c:v>
                </c:pt>
              </c:strCache>
            </c:strRef>
          </c:cat>
          <c:val>
            <c:numRef>
              <c:f>Лист1!$C$2:$C$10</c:f>
              <c:numCache>
                <c:formatCode>General</c:formatCode>
                <c:ptCount val="9"/>
              </c:numCache>
            </c:numRef>
          </c:val>
          <c:extLst>
            <c:ext xmlns:c16="http://schemas.microsoft.com/office/drawing/2014/chart" uri="{C3380CC4-5D6E-409C-BE32-E72D297353CC}">
              <c16:uniqueId val="{0000000A-E0F7-46A3-AB92-C8D6DA7EE7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90">
          <a:noFill/>
        </a:ln>
      </c:spPr>
    </c:plotArea>
    <c:plotVisOnly val="1"/>
    <c:dispBlanksAs val="zero"/>
    <c:showDLblsOverMax val="0"/>
  </c:chart>
  <c:txPr>
    <a:bodyPr/>
    <a:lstStyle/>
    <a:p>
      <a:pPr>
        <a:defRPr sz="1799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20"/>
      <c:rotY val="18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571957893115629E-3"/>
          <c:y val="9.6795693480463074E-2"/>
          <c:w val="0.99542800423048772"/>
          <c:h val="0.55229021827972535"/>
        </c:manualLayout>
      </c:layout>
      <c:pie3DChart>
        <c:varyColors val="1"/>
        <c:ser>
          <c:idx val="0"/>
          <c:order val="0"/>
          <c:spPr>
            <a:solidFill>
              <a:srgbClr val="9999FF"/>
            </a:solidFill>
            <a:ln w="24629">
              <a:noFill/>
            </a:ln>
          </c:spPr>
          <c:explosion val="33"/>
          <c:dPt>
            <c:idx val="0"/>
            <c:bubble3D val="0"/>
            <c:spPr>
              <a:solidFill>
                <a:srgbClr val="FF1DB9"/>
              </a:solidFill>
            </c:spPr>
            <c:extLst>
              <c:ext xmlns:c16="http://schemas.microsoft.com/office/drawing/2014/chart" uri="{C3380CC4-5D6E-409C-BE32-E72D297353CC}">
                <c16:uniqueId val="{00000001-1D02-4E72-8479-3A4A0CEF9FC7}"/>
              </c:ext>
            </c:extLst>
          </c:dPt>
          <c:dPt>
            <c:idx val="1"/>
            <c:bubble3D val="0"/>
            <c:spPr>
              <a:solidFill>
                <a:srgbClr val="0000FF"/>
              </a:solidFill>
              <a:ln w="24629">
                <a:noFill/>
              </a:ln>
            </c:spPr>
            <c:extLst>
              <c:ext xmlns:c16="http://schemas.microsoft.com/office/drawing/2014/chart" uri="{C3380CC4-5D6E-409C-BE32-E72D297353CC}">
                <c16:uniqueId val="{00000003-1D02-4E72-8479-3A4A0CEF9FC7}"/>
              </c:ext>
            </c:extLst>
          </c:dPt>
          <c:dPt>
            <c:idx val="2"/>
            <c:bubble3D val="0"/>
            <c:spPr>
              <a:solidFill>
                <a:srgbClr val="F46718"/>
              </a:solidFill>
              <a:ln w="24629">
                <a:noFill/>
              </a:ln>
            </c:spPr>
            <c:extLst>
              <c:ext xmlns:c16="http://schemas.microsoft.com/office/drawing/2014/chart" uri="{C3380CC4-5D6E-409C-BE32-E72D297353CC}">
                <c16:uniqueId val="{00000005-1D02-4E72-8479-3A4A0CEF9FC7}"/>
              </c:ext>
            </c:extLst>
          </c:dPt>
          <c:dPt>
            <c:idx val="3"/>
            <c:bubble3D val="0"/>
            <c:spPr>
              <a:solidFill>
                <a:srgbClr val="00C057"/>
              </a:solidFill>
              <a:ln w="24629">
                <a:noFill/>
              </a:ln>
            </c:spPr>
            <c:extLst>
              <c:ext xmlns:c16="http://schemas.microsoft.com/office/drawing/2014/chart" uri="{C3380CC4-5D6E-409C-BE32-E72D297353CC}">
                <c16:uniqueId val="{00000007-1D02-4E72-8479-3A4A0CEF9FC7}"/>
              </c:ext>
            </c:extLst>
          </c:dPt>
          <c:dPt>
            <c:idx val="4"/>
            <c:bubble3D val="0"/>
            <c:spPr>
              <a:solidFill>
                <a:srgbClr val="F26640"/>
              </a:solidFill>
              <a:ln w="24629">
                <a:noFill/>
              </a:ln>
            </c:spPr>
            <c:extLst>
              <c:ext xmlns:c16="http://schemas.microsoft.com/office/drawing/2014/chart" uri="{C3380CC4-5D6E-409C-BE32-E72D297353CC}">
                <c16:uniqueId val="{00000009-1D02-4E72-8479-3A4A0CEF9FC7}"/>
              </c:ext>
            </c:extLst>
          </c:dPt>
          <c:dPt>
            <c:idx val="5"/>
            <c:bubble3D val="0"/>
            <c:spPr>
              <a:solidFill>
                <a:srgbClr val="4B4BDF"/>
              </a:solidFill>
              <a:ln w="24629">
                <a:noFill/>
              </a:ln>
            </c:spPr>
            <c:extLst>
              <c:ext xmlns:c16="http://schemas.microsoft.com/office/drawing/2014/chart" uri="{C3380CC4-5D6E-409C-BE32-E72D297353CC}">
                <c16:uniqueId val="{0000000B-1D02-4E72-8479-3A4A0CEF9FC7}"/>
              </c:ext>
            </c:extLst>
          </c:dPt>
          <c:dPt>
            <c:idx val="6"/>
            <c:bubble3D val="0"/>
            <c:spPr>
              <a:solidFill>
                <a:srgbClr val="00FF00"/>
              </a:solidFill>
              <a:ln w="24629">
                <a:noFill/>
              </a:ln>
            </c:spPr>
            <c:extLst>
              <c:ext xmlns:c16="http://schemas.microsoft.com/office/drawing/2014/chart" uri="{C3380CC4-5D6E-409C-BE32-E72D297353CC}">
                <c16:uniqueId val="{0000000D-1D02-4E72-8479-3A4A0CEF9FC7}"/>
              </c:ext>
            </c:extLst>
          </c:dPt>
          <c:dPt>
            <c:idx val="7"/>
            <c:bubble3D val="0"/>
            <c:spPr>
              <a:solidFill>
                <a:srgbClr val="FF0000"/>
              </a:solidFill>
              <a:ln w="24629">
                <a:noFill/>
              </a:ln>
            </c:spPr>
            <c:extLst>
              <c:ext xmlns:c16="http://schemas.microsoft.com/office/drawing/2014/chart" uri="{C3380CC4-5D6E-409C-BE32-E72D297353CC}">
                <c16:uniqueId val="{0000000F-1D02-4E72-8479-3A4A0CEF9FC7}"/>
              </c:ext>
            </c:extLst>
          </c:dPt>
          <c:dLbls>
            <c:dLbl>
              <c:idx val="0"/>
              <c:layout>
                <c:manualLayout>
                  <c:x val="-0.10706689408599904"/>
                  <c:y val="0.15884834662319824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D02-4E72-8479-3A4A0CEF9FC7}"/>
                </c:ext>
              </c:extLst>
            </c:dLbl>
            <c:dLbl>
              <c:idx val="1"/>
              <c:layout>
                <c:manualLayout>
                  <c:x val="-4.5699031221781608E-2"/>
                  <c:y val="3.8332697573382458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D02-4E72-8479-3A4A0CEF9FC7}"/>
                </c:ext>
              </c:extLst>
            </c:dLbl>
            <c:dLbl>
              <c:idx val="2"/>
              <c:layout>
                <c:manualLayout>
                  <c:x val="-5.2971902210674368E-2"/>
                  <c:y val="-5.897694959702747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D02-4E72-8479-3A4A0CEF9FC7}"/>
                </c:ext>
              </c:extLst>
            </c:dLbl>
            <c:dLbl>
              <c:idx val="3"/>
              <c:layout>
                <c:manualLayout>
                  <c:x val="-3.5880817319701316E-2"/>
                  <c:y val="0.1798140812846459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D02-4E72-8479-3A4A0CEF9FC7}"/>
                </c:ext>
              </c:extLst>
            </c:dLbl>
            <c:dLbl>
              <c:idx val="4"/>
              <c:layout>
                <c:manualLayout>
                  <c:x val="0.10166923297066935"/>
                  <c:y val="-8.249854042497784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D02-4E72-8479-3A4A0CEF9FC7}"/>
                </c:ext>
              </c:extLst>
            </c:dLbl>
            <c:dLbl>
              <c:idx val="5"/>
              <c:layout>
                <c:manualLayout>
                  <c:x val="0.10514142562599245"/>
                  <c:y val="-7.4231179118970352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D02-4E72-8479-3A4A0CEF9FC7}"/>
                </c:ext>
              </c:extLst>
            </c:dLbl>
            <c:dLbl>
              <c:idx val="6"/>
              <c:layout>
                <c:manualLayout>
                  <c:x val="0.1322839315802003"/>
                  <c:y val="6.898472763318216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D02-4E72-8479-3A4A0CEF9FC7}"/>
                </c:ext>
              </c:extLst>
            </c:dLbl>
            <c:dLbl>
              <c:idx val="7"/>
              <c:layout>
                <c:manualLayout>
                  <c:x val="0.13188824933886356"/>
                  <c:y val="0.1417477403793101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8087048832271763"/>
                      <c:h val="0.1433091382840126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1D02-4E72-8479-3A4A0CEF9FC7}"/>
                </c:ext>
              </c:extLst>
            </c:dLbl>
            <c:dLbl>
              <c:idx val="8"/>
              <c:layout>
                <c:manualLayout>
                  <c:x val="-3.4643715677458067E-2"/>
                  <c:y val="0.10458594844502281"/>
                </c:manualLayout>
              </c:layout>
              <c:tx>
                <c:rich>
                  <a:bodyPr/>
                  <a:lstStyle/>
                  <a:p>
                    <a:r>
                      <a:rPr lang="ru-RU">
                        <a:latin typeface="Times New Roman" pitchFamily="18" charset="0"/>
                        <a:cs typeface="Times New Roman" pitchFamily="18" charset="0"/>
                      </a:rPr>
                      <a:t>Межбюджетные трансферты  93556,1  3%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1D02-4E72-8479-3A4A0CEF9FC7}"/>
                </c:ext>
              </c:extLst>
            </c:dLbl>
            <c:dLbl>
              <c:idx val="9"/>
              <c:layout>
                <c:manualLayout>
                  <c:x val="-3.7239900245498891E-2"/>
                  <c:y val="0.14704010786154409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Национальная оборона -1913,4 0,1%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180689359880113"/>
                      <c:h val="0.16752541087830417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11-1D02-4E72-8479-3A4A0CEF9FC7}"/>
                </c:ext>
              </c:extLst>
            </c:dLbl>
            <c:dLbl>
              <c:idx val="10"/>
              <c:layout>
                <c:manualLayout>
                  <c:x val="-8.3817773517240526E-2"/>
                  <c:y val="-0.2188461367557796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1D02-4E72-8479-3A4A0CEF9FC7}"/>
                </c:ext>
              </c:extLst>
            </c:dLbl>
            <c:dLbl>
              <c:idx val="11"/>
              <c:layout>
                <c:manualLayout>
                  <c:x val="7.1948808777918746E-2"/>
                  <c:y val="-0.2479841357104617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1D02-4E72-8479-3A4A0CEF9FC7}"/>
                </c:ext>
              </c:extLst>
            </c:dLbl>
            <c:dLbl>
              <c:idx val="12"/>
              <c:layout>
                <c:manualLayout>
                  <c:x val="7.8150064601267263E-2"/>
                  <c:y val="-6.4222914628817504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1D02-4E72-8479-3A4A0CEF9FC7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endParaRPr lang="ru-RU" sz="1000"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endParaRPr lang="en-US" sz="1000"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5-1D02-4E72-8479-3A4A0CEF9F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Sheet1!$A$1:$J$1</c:f>
              <c:strCache>
                <c:ptCount val="10"/>
                <c:pt idx="0">
                  <c:v>Общегосударственные расходы -119074,8</c:v>
                </c:pt>
                <c:pt idx="1">
                  <c:v>национальная экономика-260753,7</c:v>
                </c:pt>
                <c:pt idx="2">
                  <c:v>Национальная безопасность -38116,4</c:v>
                </c:pt>
                <c:pt idx="3">
                  <c:v>Образование -2219531</c:v>
                </c:pt>
                <c:pt idx="4">
                  <c:v>Культура-160047,9</c:v>
                </c:pt>
                <c:pt idx="5">
                  <c:v>ЖКХ-87305,6</c:v>
                </c:pt>
                <c:pt idx="6">
                  <c:v>ФК и спорт 104631,7</c:v>
                </c:pt>
                <c:pt idx="7">
                  <c:v>Социальная политика -91936</c:v>
                </c:pt>
                <c:pt idx="8">
                  <c:v>Межбюдж.тансферты-93556,1</c:v>
                </c:pt>
                <c:pt idx="9">
                  <c:v>Национальная оборона-1913,4</c:v>
                </c:pt>
              </c:strCache>
            </c:strRef>
          </c:cat>
          <c:val>
            <c:numRef>
              <c:f>Sheet1!$A$2:$J$2</c:f>
              <c:numCache>
                <c:formatCode>0.0%</c:formatCode>
                <c:ptCount val="10"/>
                <c:pt idx="0">
                  <c:v>3.6999999999999998E-2</c:v>
                </c:pt>
                <c:pt idx="1">
                  <c:v>8.2000000000000003E-2</c:v>
                </c:pt>
                <c:pt idx="2">
                  <c:v>1.2E-2</c:v>
                </c:pt>
                <c:pt idx="3">
                  <c:v>0.69899999999999995</c:v>
                </c:pt>
                <c:pt idx="4">
                  <c:v>0.05</c:v>
                </c:pt>
                <c:pt idx="5">
                  <c:v>2.7E-2</c:v>
                </c:pt>
                <c:pt idx="6">
                  <c:v>3.3000000000000002E-2</c:v>
                </c:pt>
                <c:pt idx="7">
                  <c:v>2.9000000000000001E-2</c:v>
                </c:pt>
                <c:pt idx="8">
                  <c:v>0.03</c:v>
                </c:pt>
                <c:pt idx="9">
                  <c:v>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1D02-4E72-8479-3A4A0CEF9F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solidFill>
      <a:srgbClr val="F79646">
        <a:lumMod val="20000"/>
        <a:lumOff val="80000"/>
      </a:srgbClr>
    </a:solidFill>
    <a:ln w="38100" cap="flat" cmpd="sng" algn="ctr">
      <a:solidFill>
        <a:srgbClr val="C0504D">
          <a:lumMod val="75000"/>
        </a:srgbClr>
      </a:solidFill>
      <a:prstDash val="solid"/>
    </a:ln>
    <a:effectLst/>
  </c:spPr>
  <c:txPr>
    <a:bodyPr/>
    <a:lstStyle/>
    <a:p>
      <a:pPr>
        <a:defRPr>
          <a:solidFill>
            <a:sysClr val="windowText" lastClr="000000"/>
          </a:solidFill>
          <a:latin typeface="+mn-lt"/>
          <a:ea typeface="+mn-ea"/>
          <a:cs typeface="+mn-cs"/>
        </a:defRPr>
      </a:pPr>
      <a:endParaRPr lang="ru-RU"/>
    </a:p>
  </c:txPr>
  <c:externalData r:id="rId2">
    <c:autoUpdate val="0"/>
  </c:externalData>
  <c:userShapes r:id="rId3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1845F1E-3448-490E-9923-330BD480F5E1}" type="doc">
      <dgm:prSet loTypeId="urn:microsoft.com/office/officeart/2005/8/layout/orgChart1" loCatId="hierarchy" qsTypeId="urn:microsoft.com/office/officeart/2005/8/quickstyle/3d3" qsCatId="3D" csTypeId="urn:microsoft.com/office/officeart/2005/8/colors/accent1_2#1" csCatId="accent1" phldr="1"/>
      <dgm:spPr/>
      <dgm:t>
        <a:bodyPr/>
        <a:lstStyle/>
        <a:p>
          <a:endParaRPr lang="ru-RU"/>
        </a:p>
      </dgm:t>
    </dgm:pt>
    <dgm:pt modelId="{208485C0-B0CA-4E38-94B7-92FDEC36C281}">
      <dgm:prSet phldrT="[Текст]"/>
      <dgm:spPr>
        <a:gradFill rotWithShape="0">
          <a:gsLst>
            <a:gs pos="0">
              <a:schemeClr val="tx2">
                <a:lumMod val="75000"/>
              </a:schemeClr>
            </a:gs>
            <a:gs pos="50000">
              <a:schemeClr val="tx2">
                <a:lumMod val="40000"/>
                <a:lumOff val="60000"/>
              </a:schemeClr>
            </a:gs>
            <a:gs pos="100000">
              <a:schemeClr val="tx2">
                <a:lumMod val="40000"/>
                <a:lumOff val="60000"/>
              </a:schemeClr>
            </a:gs>
          </a:gsLst>
          <a:lin ang="5400000" scaled="0"/>
        </a:gradFill>
      </dgm:spPr>
      <dgm:t>
        <a:bodyPr/>
        <a:lstStyle/>
        <a:p>
          <a:r>
            <a:rPr lang="ru-RU" dirty="0">
              <a:solidFill>
                <a:schemeClr val="accent3">
                  <a:lumMod val="75000"/>
                </a:schemeClr>
              </a:solidFill>
            </a:rPr>
            <a:t>Консолидированный бюджет</a:t>
          </a:r>
        </a:p>
      </dgm:t>
    </dgm:pt>
    <dgm:pt modelId="{2EE26A9A-7136-4731-89EA-3F5EC0FDBA11}" type="parTrans" cxnId="{001A1775-9635-4C34-A082-10B1ABCD707F}">
      <dgm:prSet/>
      <dgm:spPr/>
      <dgm:t>
        <a:bodyPr/>
        <a:lstStyle/>
        <a:p>
          <a:endParaRPr lang="ru-RU"/>
        </a:p>
      </dgm:t>
    </dgm:pt>
    <dgm:pt modelId="{B7051CB7-02A4-4377-8AC1-2A59BD5A2949}" type="sibTrans" cxnId="{001A1775-9635-4C34-A082-10B1ABCD707F}">
      <dgm:prSet/>
      <dgm:spPr/>
      <dgm:t>
        <a:bodyPr/>
        <a:lstStyle/>
        <a:p>
          <a:endParaRPr lang="ru-RU"/>
        </a:p>
      </dgm:t>
    </dgm:pt>
    <dgm:pt modelId="{2DD1B33D-FD95-4131-A3B0-F38DD1BC45C5}">
      <dgm:prSet phldrT="[Текст]"/>
      <dgm:spPr>
        <a:gradFill rotWithShape="0">
          <a:gsLst>
            <a:gs pos="0">
              <a:schemeClr val="tx2">
                <a:lumMod val="75000"/>
              </a:schemeClr>
            </a:gs>
            <a:gs pos="50000">
              <a:schemeClr val="tx2">
                <a:lumMod val="40000"/>
                <a:lumOff val="60000"/>
              </a:schemeClr>
            </a:gs>
            <a:gs pos="100000">
              <a:schemeClr val="tx2">
                <a:lumMod val="40000"/>
                <a:lumOff val="60000"/>
              </a:schemeClr>
            </a:gs>
          </a:gsLst>
          <a:lin ang="5400000" scaled="0"/>
        </a:gradFill>
      </dgm:spPr>
      <dgm:t>
        <a:bodyPr/>
        <a:lstStyle/>
        <a:p>
          <a:r>
            <a:rPr lang="ru-RU" dirty="0">
              <a:solidFill>
                <a:schemeClr val="accent3">
                  <a:lumMod val="75000"/>
                </a:schemeClr>
              </a:solidFill>
            </a:rPr>
            <a:t>Бюджет муниципального района «Читинский район»</a:t>
          </a:r>
        </a:p>
      </dgm:t>
    </dgm:pt>
    <dgm:pt modelId="{48E02E68-394A-4136-89AB-52EA6336ACFA}" type="parTrans" cxnId="{323D9472-C683-462B-905C-EF3BA97687E2}">
      <dgm:prSet/>
      <dgm:spPr/>
      <dgm:t>
        <a:bodyPr/>
        <a:lstStyle/>
        <a:p>
          <a:endParaRPr lang="ru-RU"/>
        </a:p>
      </dgm:t>
    </dgm:pt>
    <dgm:pt modelId="{EDE39A7F-6C67-448E-8B54-08A92CE83869}" type="sibTrans" cxnId="{323D9472-C683-462B-905C-EF3BA97687E2}">
      <dgm:prSet/>
      <dgm:spPr/>
      <dgm:t>
        <a:bodyPr/>
        <a:lstStyle/>
        <a:p>
          <a:endParaRPr lang="ru-RU"/>
        </a:p>
      </dgm:t>
    </dgm:pt>
    <dgm:pt modelId="{8B16017F-A48F-48A3-A2AA-F513BB30FD88}">
      <dgm:prSet phldrT="[Текст]"/>
      <dgm:spPr>
        <a:gradFill rotWithShape="0">
          <a:gsLst>
            <a:gs pos="0">
              <a:schemeClr val="tx2">
                <a:lumMod val="75000"/>
              </a:schemeClr>
            </a:gs>
            <a:gs pos="50000">
              <a:schemeClr val="tx2">
                <a:lumMod val="40000"/>
                <a:lumOff val="60000"/>
              </a:schemeClr>
            </a:gs>
            <a:gs pos="100000">
              <a:schemeClr val="tx2">
                <a:lumMod val="40000"/>
                <a:lumOff val="60000"/>
              </a:schemeClr>
            </a:gs>
          </a:gsLst>
          <a:lin ang="5400000" scaled="0"/>
        </a:gradFill>
      </dgm:spPr>
      <dgm:t>
        <a:bodyPr/>
        <a:lstStyle/>
        <a:p>
          <a:r>
            <a:rPr lang="ru-RU" dirty="0">
              <a:solidFill>
                <a:schemeClr val="accent3">
                  <a:lumMod val="75000"/>
                </a:schemeClr>
              </a:solidFill>
            </a:rPr>
            <a:t>Бюджеты городских (2) и сельских поселений (21)</a:t>
          </a:r>
        </a:p>
      </dgm:t>
    </dgm:pt>
    <dgm:pt modelId="{E2443131-73A7-440D-8109-C5B3B9AB2211}" type="sibTrans" cxnId="{78FF2730-B317-4FB7-B7D5-B49FEE5048EB}">
      <dgm:prSet/>
      <dgm:spPr/>
      <dgm:t>
        <a:bodyPr/>
        <a:lstStyle/>
        <a:p>
          <a:endParaRPr lang="ru-RU"/>
        </a:p>
      </dgm:t>
    </dgm:pt>
    <dgm:pt modelId="{F99A8B26-822E-42C4-8AD1-3EDC2F9D92E8}" type="parTrans" cxnId="{78FF2730-B317-4FB7-B7D5-B49FEE5048EB}">
      <dgm:prSet/>
      <dgm:spPr/>
      <dgm:t>
        <a:bodyPr/>
        <a:lstStyle/>
        <a:p>
          <a:endParaRPr lang="ru-RU"/>
        </a:p>
      </dgm:t>
    </dgm:pt>
    <dgm:pt modelId="{411B600A-4F6A-4220-9C18-0B1E4AB9A957}" type="pres">
      <dgm:prSet presAssocID="{71845F1E-3448-490E-9923-330BD480F5E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B956AB9-4AFC-4AD6-B504-DAF867FE1FCE}" type="pres">
      <dgm:prSet presAssocID="{208485C0-B0CA-4E38-94B7-92FDEC36C281}" presName="hierRoot1" presStyleCnt="0">
        <dgm:presLayoutVars>
          <dgm:hierBranch val="init"/>
        </dgm:presLayoutVars>
      </dgm:prSet>
      <dgm:spPr/>
    </dgm:pt>
    <dgm:pt modelId="{0EA4FE63-4235-4E8A-9237-161AE6793339}" type="pres">
      <dgm:prSet presAssocID="{208485C0-B0CA-4E38-94B7-92FDEC36C281}" presName="rootComposite1" presStyleCnt="0"/>
      <dgm:spPr/>
    </dgm:pt>
    <dgm:pt modelId="{20C475E5-7CA8-4EE4-B8BF-86C48CB824AE}" type="pres">
      <dgm:prSet presAssocID="{208485C0-B0CA-4E38-94B7-92FDEC36C281}" presName="rootText1" presStyleLbl="node0" presStyleIdx="0" presStyleCnt="1">
        <dgm:presLayoutVars>
          <dgm:chPref val="3"/>
        </dgm:presLayoutVars>
      </dgm:prSet>
      <dgm:spPr/>
    </dgm:pt>
    <dgm:pt modelId="{5B665392-72FE-4146-BDAE-888A5AC215DF}" type="pres">
      <dgm:prSet presAssocID="{208485C0-B0CA-4E38-94B7-92FDEC36C281}" presName="rootConnector1" presStyleLbl="node1" presStyleIdx="0" presStyleCnt="0"/>
      <dgm:spPr/>
    </dgm:pt>
    <dgm:pt modelId="{7253C0F4-25B4-4A64-AA48-48EEA2CCBEA5}" type="pres">
      <dgm:prSet presAssocID="{208485C0-B0CA-4E38-94B7-92FDEC36C281}" presName="hierChild2" presStyleCnt="0"/>
      <dgm:spPr/>
    </dgm:pt>
    <dgm:pt modelId="{64BB414A-7893-4315-9508-CAB97265FD05}" type="pres">
      <dgm:prSet presAssocID="{48E02E68-394A-4136-89AB-52EA6336ACFA}" presName="Name37" presStyleLbl="parChTrans1D2" presStyleIdx="0" presStyleCnt="2"/>
      <dgm:spPr/>
    </dgm:pt>
    <dgm:pt modelId="{B6E692FA-54D4-4E1B-A1CF-0E68D5CED475}" type="pres">
      <dgm:prSet presAssocID="{2DD1B33D-FD95-4131-A3B0-F38DD1BC45C5}" presName="hierRoot2" presStyleCnt="0">
        <dgm:presLayoutVars>
          <dgm:hierBranch val="init"/>
        </dgm:presLayoutVars>
      </dgm:prSet>
      <dgm:spPr/>
    </dgm:pt>
    <dgm:pt modelId="{F808B2CD-436F-4342-A16C-3E3CADD5A87F}" type="pres">
      <dgm:prSet presAssocID="{2DD1B33D-FD95-4131-A3B0-F38DD1BC45C5}" presName="rootComposite" presStyleCnt="0"/>
      <dgm:spPr/>
    </dgm:pt>
    <dgm:pt modelId="{55906E70-E96F-4C8A-B3B0-CE8886F8204A}" type="pres">
      <dgm:prSet presAssocID="{2DD1B33D-FD95-4131-A3B0-F38DD1BC45C5}" presName="rootText" presStyleLbl="node2" presStyleIdx="0" presStyleCnt="2">
        <dgm:presLayoutVars>
          <dgm:chPref val="3"/>
        </dgm:presLayoutVars>
      </dgm:prSet>
      <dgm:spPr/>
    </dgm:pt>
    <dgm:pt modelId="{D41AE5BD-DD6B-4C73-B124-7276A5A5DC48}" type="pres">
      <dgm:prSet presAssocID="{2DD1B33D-FD95-4131-A3B0-F38DD1BC45C5}" presName="rootConnector" presStyleLbl="node2" presStyleIdx="0" presStyleCnt="2"/>
      <dgm:spPr/>
    </dgm:pt>
    <dgm:pt modelId="{4260F507-D4E7-4055-9DF2-1594BDE22B27}" type="pres">
      <dgm:prSet presAssocID="{2DD1B33D-FD95-4131-A3B0-F38DD1BC45C5}" presName="hierChild4" presStyleCnt="0"/>
      <dgm:spPr/>
    </dgm:pt>
    <dgm:pt modelId="{045CEEF0-8CF2-482F-8D5F-4FF12C9616E3}" type="pres">
      <dgm:prSet presAssocID="{2DD1B33D-FD95-4131-A3B0-F38DD1BC45C5}" presName="hierChild5" presStyleCnt="0"/>
      <dgm:spPr/>
    </dgm:pt>
    <dgm:pt modelId="{DAA2DF3A-4DB2-40AB-B08A-9E3573E3A52A}" type="pres">
      <dgm:prSet presAssocID="{F99A8B26-822E-42C4-8AD1-3EDC2F9D92E8}" presName="Name37" presStyleLbl="parChTrans1D2" presStyleIdx="1" presStyleCnt="2"/>
      <dgm:spPr/>
    </dgm:pt>
    <dgm:pt modelId="{FDF92FB8-6F23-47C3-BC26-7614EAD0CF47}" type="pres">
      <dgm:prSet presAssocID="{8B16017F-A48F-48A3-A2AA-F513BB30FD88}" presName="hierRoot2" presStyleCnt="0">
        <dgm:presLayoutVars>
          <dgm:hierBranch val="init"/>
        </dgm:presLayoutVars>
      </dgm:prSet>
      <dgm:spPr/>
    </dgm:pt>
    <dgm:pt modelId="{50B6B6F8-22A9-472D-8BE5-8C4DCE0A0B41}" type="pres">
      <dgm:prSet presAssocID="{8B16017F-A48F-48A3-A2AA-F513BB30FD88}" presName="rootComposite" presStyleCnt="0"/>
      <dgm:spPr/>
    </dgm:pt>
    <dgm:pt modelId="{B9BF1BE7-C52C-4687-90B8-85F64D409989}" type="pres">
      <dgm:prSet presAssocID="{8B16017F-A48F-48A3-A2AA-F513BB30FD88}" presName="rootText" presStyleLbl="node2" presStyleIdx="1" presStyleCnt="2">
        <dgm:presLayoutVars>
          <dgm:chPref val="3"/>
        </dgm:presLayoutVars>
      </dgm:prSet>
      <dgm:spPr/>
    </dgm:pt>
    <dgm:pt modelId="{522B87F0-0CCC-4025-ADFC-791816D4DE97}" type="pres">
      <dgm:prSet presAssocID="{8B16017F-A48F-48A3-A2AA-F513BB30FD88}" presName="rootConnector" presStyleLbl="node2" presStyleIdx="1" presStyleCnt="2"/>
      <dgm:spPr/>
    </dgm:pt>
    <dgm:pt modelId="{5A606712-F0EA-4862-8DA1-3BA52DC5FC94}" type="pres">
      <dgm:prSet presAssocID="{8B16017F-A48F-48A3-A2AA-F513BB30FD88}" presName="hierChild4" presStyleCnt="0"/>
      <dgm:spPr/>
    </dgm:pt>
    <dgm:pt modelId="{0D7A628F-CDDD-4A4E-A303-0076090B08E3}" type="pres">
      <dgm:prSet presAssocID="{8B16017F-A48F-48A3-A2AA-F513BB30FD88}" presName="hierChild5" presStyleCnt="0"/>
      <dgm:spPr/>
    </dgm:pt>
    <dgm:pt modelId="{6EC12508-2204-4D78-9D42-88567C459F5E}" type="pres">
      <dgm:prSet presAssocID="{208485C0-B0CA-4E38-94B7-92FDEC36C281}" presName="hierChild3" presStyleCnt="0"/>
      <dgm:spPr/>
    </dgm:pt>
  </dgm:ptLst>
  <dgm:cxnLst>
    <dgm:cxn modelId="{C674BB2C-FFBE-4272-93D5-BACB866A0234}" type="presOf" srcId="{71845F1E-3448-490E-9923-330BD480F5E1}" destId="{411B600A-4F6A-4220-9C18-0B1E4AB9A957}" srcOrd="0" destOrd="0" presId="urn:microsoft.com/office/officeart/2005/8/layout/orgChart1"/>
    <dgm:cxn modelId="{78FF2730-B317-4FB7-B7D5-B49FEE5048EB}" srcId="{208485C0-B0CA-4E38-94B7-92FDEC36C281}" destId="{8B16017F-A48F-48A3-A2AA-F513BB30FD88}" srcOrd="1" destOrd="0" parTransId="{F99A8B26-822E-42C4-8AD1-3EDC2F9D92E8}" sibTransId="{E2443131-73A7-440D-8109-C5B3B9AB2211}"/>
    <dgm:cxn modelId="{DC868C72-3FE8-4EE0-826E-F05A7EF2D868}" type="presOf" srcId="{2DD1B33D-FD95-4131-A3B0-F38DD1BC45C5}" destId="{55906E70-E96F-4C8A-B3B0-CE8886F8204A}" srcOrd="0" destOrd="0" presId="urn:microsoft.com/office/officeart/2005/8/layout/orgChart1"/>
    <dgm:cxn modelId="{323D9472-C683-462B-905C-EF3BA97687E2}" srcId="{208485C0-B0CA-4E38-94B7-92FDEC36C281}" destId="{2DD1B33D-FD95-4131-A3B0-F38DD1BC45C5}" srcOrd="0" destOrd="0" parTransId="{48E02E68-394A-4136-89AB-52EA6336ACFA}" sibTransId="{EDE39A7F-6C67-448E-8B54-08A92CE83869}"/>
    <dgm:cxn modelId="{001A1775-9635-4C34-A082-10B1ABCD707F}" srcId="{71845F1E-3448-490E-9923-330BD480F5E1}" destId="{208485C0-B0CA-4E38-94B7-92FDEC36C281}" srcOrd="0" destOrd="0" parTransId="{2EE26A9A-7136-4731-89EA-3F5EC0FDBA11}" sibTransId="{B7051CB7-02A4-4377-8AC1-2A59BD5A2949}"/>
    <dgm:cxn modelId="{EC77B878-D0BD-47F0-BAB2-A379827A5455}" type="presOf" srcId="{8B16017F-A48F-48A3-A2AA-F513BB30FD88}" destId="{B9BF1BE7-C52C-4687-90B8-85F64D409989}" srcOrd="0" destOrd="0" presId="urn:microsoft.com/office/officeart/2005/8/layout/orgChart1"/>
    <dgm:cxn modelId="{0B1AE581-9CD1-4913-B3D2-C1CC30C10C2F}" type="presOf" srcId="{208485C0-B0CA-4E38-94B7-92FDEC36C281}" destId="{20C475E5-7CA8-4EE4-B8BF-86C48CB824AE}" srcOrd="0" destOrd="0" presId="urn:microsoft.com/office/officeart/2005/8/layout/orgChart1"/>
    <dgm:cxn modelId="{05CAFDBA-04F3-4519-9C97-CB1F8EB82D03}" type="presOf" srcId="{48E02E68-394A-4136-89AB-52EA6336ACFA}" destId="{64BB414A-7893-4315-9508-CAB97265FD05}" srcOrd="0" destOrd="0" presId="urn:microsoft.com/office/officeart/2005/8/layout/orgChart1"/>
    <dgm:cxn modelId="{870C00C3-75FB-40B1-89CD-9B814F4C7027}" type="presOf" srcId="{F99A8B26-822E-42C4-8AD1-3EDC2F9D92E8}" destId="{DAA2DF3A-4DB2-40AB-B08A-9E3573E3A52A}" srcOrd="0" destOrd="0" presId="urn:microsoft.com/office/officeart/2005/8/layout/orgChart1"/>
    <dgm:cxn modelId="{6ABB39DC-D383-4D4E-B09A-D09107D41B9C}" type="presOf" srcId="{8B16017F-A48F-48A3-A2AA-F513BB30FD88}" destId="{522B87F0-0CCC-4025-ADFC-791816D4DE97}" srcOrd="1" destOrd="0" presId="urn:microsoft.com/office/officeart/2005/8/layout/orgChart1"/>
    <dgm:cxn modelId="{F89A78DD-C79C-4337-9D13-8005C4F856DC}" type="presOf" srcId="{2DD1B33D-FD95-4131-A3B0-F38DD1BC45C5}" destId="{D41AE5BD-DD6B-4C73-B124-7276A5A5DC48}" srcOrd="1" destOrd="0" presId="urn:microsoft.com/office/officeart/2005/8/layout/orgChart1"/>
    <dgm:cxn modelId="{6B5BE9FF-9EF6-4181-9BC2-30911A14CAEE}" type="presOf" srcId="{208485C0-B0CA-4E38-94B7-92FDEC36C281}" destId="{5B665392-72FE-4146-BDAE-888A5AC215DF}" srcOrd="1" destOrd="0" presId="urn:microsoft.com/office/officeart/2005/8/layout/orgChart1"/>
    <dgm:cxn modelId="{9993D0C2-AECD-4408-A9B7-232AF699DCA5}" type="presParOf" srcId="{411B600A-4F6A-4220-9C18-0B1E4AB9A957}" destId="{4B956AB9-4AFC-4AD6-B504-DAF867FE1FCE}" srcOrd="0" destOrd="0" presId="urn:microsoft.com/office/officeart/2005/8/layout/orgChart1"/>
    <dgm:cxn modelId="{78C25825-7CD9-4204-8DC7-31EA3ED55934}" type="presParOf" srcId="{4B956AB9-4AFC-4AD6-B504-DAF867FE1FCE}" destId="{0EA4FE63-4235-4E8A-9237-161AE6793339}" srcOrd="0" destOrd="0" presId="urn:microsoft.com/office/officeart/2005/8/layout/orgChart1"/>
    <dgm:cxn modelId="{7728144A-F2E5-416E-94C0-8165350BC338}" type="presParOf" srcId="{0EA4FE63-4235-4E8A-9237-161AE6793339}" destId="{20C475E5-7CA8-4EE4-B8BF-86C48CB824AE}" srcOrd="0" destOrd="0" presId="urn:microsoft.com/office/officeart/2005/8/layout/orgChart1"/>
    <dgm:cxn modelId="{77327CDC-1775-47A0-B635-602E29B6473D}" type="presParOf" srcId="{0EA4FE63-4235-4E8A-9237-161AE6793339}" destId="{5B665392-72FE-4146-BDAE-888A5AC215DF}" srcOrd="1" destOrd="0" presId="urn:microsoft.com/office/officeart/2005/8/layout/orgChart1"/>
    <dgm:cxn modelId="{48B657C6-F22C-46B3-9435-883BCBB5E5BE}" type="presParOf" srcId="{4B956AB9-4AFC-4AD6-B504-DAF867FE1FCE}" destId="{7253C0F4-25B4-4A64-AA48-48EEA2CCBEA5}" srcOrd="1" destOrd="0" presId="urn:microsoft.com/office/officeart/2005/8/layout/orgChart1"/>
    <dgm:cxn modelId="{66E307B5-9E60-4399-9313-7B775AE9C5DD}" type="presParOf" srcId="{7253C0F4-25B4-4A64-AA48-48EEA2CCBEA5}" destId="{64BB414A-7893-4315-9508-CAB97265FD05}" srcOrd="0" destOrd="0" presId="urn:microsoft.com/office/officeart/2005/8/layout/orgChart1"/>
    <dgm:cxn modelId="{A8CFDF5D-2F4D-4CC7-87B4-59F7B1A2966F}" type="presParOf" srcId="{7253C0F4-25B4-4A64-AA48-48EEA2CCBEA5}" destId="{B6E692FA-54D4-4E1B-A1CF-0E68D5CED475}" srcOrd="1" destOrd="0" presId="urn:microsoft.com/office/officeart/2005/8/layout/orgChart1"/>
    <dgm:cxn modelId="{13DF34B3-C192-464E-A81D-A9A99ED5D188}" type="presParOf" srcId="{B6E692FA-54D4-4E1B-A1CF-0E68D5CED475}" destId="{F808B2CD-436F-4342-A16C-3E3CADD5A87F}" srcOrd="0" destOrd="0" presId="urn:microsoft.com/office/officeart/2005/8/layout/orgChart1"/>
    <dgm:cxn modelId="{F28B11FD-ACB3-46EA-A3C7-084491CCF826}" type="presParOf" srcId="{F808B2CD-436F-4342-A16C-3E3CADD5A87F}" destId="{55906E70-E96F-4C8A-B3B0-CE8886F8204A}" srcOrd="0" destOrd="0" presId="urn:microsoft.com/office/officeart/2005/8/layout/orgChart1"/>
    <dgm:cxn modelId="{03BAE996-958B-4AFA-9F4A-0949409B6B1A}" type="presParOf" srcId="{F808B2CD-436F-4342-A16C-3E3CADD5A87F}" destId="{D41AE5BD-DD6B-4C73-B124-7276A5A5DC48}" srcOrd="1" destOrd="0" presId="urn:microsoft.com/office/officeart/2005/8/layout/orgChart1"/>
    <dgm:cxn modelId="{F43FB65B-08CE-4738-83BF-2777B5E2AE6E}" type="presParOf" srcId="{B6E692FA-54D4-4E1B-A1CF-0E68D5CED475}" destId="{4260F507-D4E7-4055-9DF2-1594BDE22B27}" srcOrd="1" destOrd="0" presId="urn:microsoft.com/office/officeart/2005/8/layout/orgChart1"/>
    <dgm:cxn modelId="{339178D3-117C-431C-8FA9-1B919A5E655A}" type="presParOf" srcId="{B6E692FA-54D4-4E1B-A1CF-0E68D5CED475}" destId="{045CEEF0-8CF2-482F-8D5F-4FF12C9616E3}" srcOrd="2" destOrd="0" presId="urn:microsoft.com/office/officeart/2005/8/layout/orgChart1"/>
    <dgm:cxn modelId="{FB1D70C0-4F84-4F02-89B7-435A28E1F6AC}" type="presParOf" srcId="{7253C0F4-25B4-4A64-AA48-48EEA2CCBEA5}" destId="{DAA2DF3A-4DB2-40AB-B08A-9E3573E3A52A}" srcOrd="2" destOrd="0" presId="urn:microsoft.com/office/officeart/2005/8/layout/orgChart1"/>
    <dgm:cxn modelId="{95C642D5-B8AD-4984-8B83-9F01E2298A57}" type="presParOf" srcId="{7253C0F4-25B4-4A64-AA48-48EEA2CCBEA5}" destId="{FDF92FB8-6F23-47C3-BC26-7614EAD0CF47}" srcOrd="3" destOrd="0" presId="urn:microsoft.com/office/officeart/2005/8/layout/orgChart1"/>
    <dgm:cxn modelId="{4FCB642B-75E9-4163-9A06-A23F8A2374F7}" type="presParOf" srcId="{FDF92FB8-6F23-47C3-BC26-7614EAD0CF47}" destId="{50B6B6F8-22A9-472D-8BE5-8C4DCE0A0B41}" srcOrd="0" destOrd="0" presId="urn:microsoft.com/office/officeart/2005/8/layout/orgChart1"/>
    <dgm:cxn modelId="{DE63D707-0A93-4AC4-9108-D02797A8CC1F}" type="presParOf" srcId="{50B6B6F8-22A9-472D-8BE5-8C4DCE0A0B41}" destId="{B9BF1BE7-C52C-4687-90B8-85F64D409989}" srcOrd="0" destOrd="0" presId="urn:microsoft.com/office/officeart/2005/8/layout/orgChart1"/>
    <dgm:cxn modelId="{20593F06-52AB-494E-8791-D4BBC031EBE0}" type="presParOf" srcId="{50B6B6F8-22A9-472D-8BE5-8C4DCE0A0B41}" destId="{522B87F0-0CCC-4025-ADFC-791816D4DE97}" srcOrd="1" destOrd="0" presId="urn:microsoft.com/office/officeart/2005/8/layout/orgChart1"/>
    <dgm:cxn modelId="{06A87635-13F9-4686-BE5F-B655FA2F1F9E}" type="presParOf" srcId="{FDF92FB8-6F23-47C3-BC26-7614EAD0CF47}" destId="{5A606712-F0EA-4862-8DA1-3BA52DC5FC94}" srcOrd="1" destOrd="0" presId="urn:microsoft.com/office/officeart/2005/8/layout/orgChart1"/>
    <dgm:cxn modelId="{2A55278A-EDCD-4D02-BC46-973EE75370C5}" type="presParOf" srcId="{FDF92FB8-6F23-47C3-BC26-7614EAD0CF47}" destId="{0D7A628F-CDDD-4A4E-A303-0076090B08E3}" srcOrd="2" destOrd="0" presId="urn:microsoft.com/office/officeart/2005/8/layout/orgChart1"/>
    <dgm:cxn modelId="{2D238A05-20F6-43AF-ACC9-7DDFDE30D00D}" type="presParOf" srcId="{4B956AB9-4AFC-4AD6-B504-DAF867FE1FCE}" destId="{6EC12508-2204-4D78-9D42-88567C459F5E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2EAF85F-2F42-47A7-94D3-8AE38ED8D338}" type="doc">
      <dgm:prSet loTypeId="urn:microsoft.com/office/officeart/2005/8/layout/orgChart1" loCatId="hierarchy" qsTypeId="urn:microsoft.com/office/officeart/2005/8/quickstyle/3d1" qsCatId="3D" csTypeId="urn:microsoft.com/office/officeart/2005/8/colors/accent1_2#2" csCatId="accent1" phldr="1"/>
      <dgm:spPr/>
      <dgm:t>
        <a:bodyPr/>
        <a:lstStyle/>
        <a:p>
          <a:endParaRPr lang="ru-RU"/>
        </a:p>
      </dgm:t>
    </dgm:pt>
    <dgm:pt modelId="{3123BBB5-1C49-4618-9233-6FDE88EA7FDC}">
      <dgm:prSet phldrT="[Текст]"/>
      <dgm:spPr>
        <a:gradFill rotWithShape="0">
          <a:gsLst>
            <a:gs pos="46300">
              <a:schemeClr val="tx2">
                <a:lumMod val="60000"/>
                <a:lumOff val="40000"/>
              </a:schemeClr>
            </a:gs>
            <a:gs pos="0">
              <a:schemeClr val="tx2"/>
            </a:gs>
            <a:gs pos="100000">
              <a:schemeClr val="tx2">
                <a:lumMod val="40000"/>
                <a:lumOff val="60000"/>
              </a:schemeClr>
            </a:gs>
          </a:gsLst>
        </a:gradFill>
      </dgm:spPr>
      <dgm:t>
        <a:bodyPr/>
        <a:lstStyle/>
        <a:p>
          <a:r>
            <a:rPr lang="ru-RU" dirty="0">
              <a:solidFill>
                <a:schemeClr val="accent3">
                  <a:lumMod val="75000"/>
                </a:schemeClr>
              </a:solidFill>
            </a:rPr>
            <a:t>ПРОЕКТ БЮДЖЕТА</a:t>
          </a:r>
        </a:p>
      </dgm:t>
    </dgm:pt>
    <dgm:pt modelId="{B68FA60B-B21B-4222-852E-FBCA2EA73AD1}" type="parTrans" cxnId="{47BCBC8D-CFD8-4361-B831-CAA5157EE21A}">
      <dgm:prSet/>
      <dgm:spPr/>
      <dgm:t>
        <a:bodyPr/>
        <a:lstStyle/>
        <a:p>
          <a:endParaRPr lang="ru-RU"/>
        </a:p>
      </dgm:t>
    </dgm:pt>
    <dgm:pt modelId="{E2229DB3-4258-41F2-B8D0-04F3D52CC14E}" type="sibTrans" cxnId="{47BCBC8D-CFD8-4361-B831-CAA5157EE21A}">
      <dgm:prSet/>
      <dgm:spPr/>
      <dgm:t>
        <a:bodyPr/>
        <a:lstStyle/>
        <a:p>
          <a:endParaRPr lang="ru-RU"/>
        </a:p>
      </dgm:t>
    </dgm:pt>
    <dgm:pt modelId="{20FFF602-F3A0-4A09-933B-813BA04093B9}">
      <dgm:prSet phldrT="[Текст]"/>
      <dgm:spPr>
        <a:gradFill rotWithShape="0">
          <a:gsLst>
            <a:gs pos="48300">
              <a:schemeClr val="tx2">
                <a:lumMod val="60000"/>
                <a:lumOff val="40000"/>
              </a:schemeClr>
            </a:gs>
            <a:gs pos="0">
              <a:schemeClr val="tx2">
                <a:lumMod val="75000"/>
              </a:schemeClr>
            </a:gs>
            <a:gs pos="100000">
              <a:schemeClr val="tx2">
                <a:lumMod val="40000"/>
                <a:lumOff val="60000"/>
              </a:schemeClr>
            </a:gs>
          </a:gsLst>
        </a:gradFill>
      </dgm:spPr>
      <dgm:t>
        <a:bodyPr/>
        <a:lstStyle/>
        <a:p>
          <a:pPr algn="ctr">
            <a:lnSpc>
              <a:spcPct val="150000"/>
            </a:lnSpc>
          </a:pPr>
          <a:r>
            <a:rPr lang="ru-RU" dirty="0">
              <a:solidFill>
                <a:schemeClr val="accent3">
                  <a:lumMod val="75000"/>
                </a:schemeClr>
              </a:solidFill>
            </a:rPr>
            <a:t>Бюджетное послание Президента Российской Федерации</a:t>
          </a:r>
        </a:p>
      </dgm:t>
    </dgm:pt>
    <dgm:pt modelId="{1A34C996-85E5-47DA-9043-49838FF7E911}" type="parTrans" cxnId="{AEC4DE14-DE14-4342-B6AB-A6C1B39FC1E2}">
      <dgm:prSet/>
      <dgm:spPr/>
      <dgm:t>
        <a:bodyPr/>
        <a:lstStyle/>
        <a:p>
          <a:endParaRPr lang="ru-RU"/>
        </a:p>
      </dgm:t>
    </dgm:pt>
    <dgm:pt modelId="{6949FF5E-0645-4CE1-9476-4E7972BD54FC}" type="sibTrans" cxnId="{AEC4DE14-DE14-4342-B6AB-A6C1B39FC1E2}">
      <dgm:prSet/>
      <dgm:spPr/>
      <dgm:t>
        <a:bodyPr/>
        <a:lstStyle/>
        <a:p>
          <a:endParaRPr lang="ru-RU"/>
        </a:p>
      </dgm:t>
    </dgm:pt>
    <dgm:pt modelId="{F061E509-918E-4529-A317-EA5D4E0E1D76}">
      <dgm:prSet phldrT="[Текст]"/>
      <dgm:spPr>
        <a:gradFill rotWithShape="0">
          <a:gsLst>
            <a:gs pos="48800">
              <a:schemeClr val="tx2">
                <a:lumMod val="60000"/>
                <a:lumOff val="40000"/>
              </a:schemeClr>
            </a:gs>
            <a:gs pos="0">
              <a:schemeClr val="tx2">
                <a:lumMod val="75000"/>
              </a:schemeClr>
            </a:gs>
            <a:gs pos="100000">
              <a:schemeClr val="tx2">
                <a:lumMod val="40000"/>
                <a:lumOff val="60000"/>
              </a:schemeClr>
            </a:gs>
          </a:gsLst>
        </a:gradFill>
      </dgm:spPr>
      <dgm:t>
        <a:bodyPr/>
        <a:lstStyle/>
        <a:p>
          <a:pPr>
            <a:lnSpc>
              <a:spcPct val="150000"/>
            </a:lnSpc>
          </a:pPr>
          <a:r>
            <a:rPr lang="ru-RU" dirty="0">
              <a:solidFill>
                <a:schemeClr val="accent3">
                  <a:lumMod val="75000"/>
                </a:schemeClr>
              </a:solidFill>
            </a:rPr>
            <a:t>Прогноз социально-экономического развития муниципального района</a:t>
          </a:r>
        </a:p>
      </dgm:t>
    </dgm:pt>
    <dgm:pt modelId="{FAB2122B-8C75-4FC4-88CC-AA97A2ADD759}" type="parTrans" cxnId="{787BE09E-4E35-4E54-B308-78935D6AAC5D}">
      <dgm:prSet/>
      <dgm:spPr/>
      <dgm:t>
        <a:bodyPr/>
        <a:lstStyle/>
        <a:p>
          <a:endParaRPr lang="ru-RU"/>
        </a:p>
      </dgm:t>
    </dgm:pt>
    <dgm:pt modelId="{99ED401A-C1C2-4F12-988D-360E1686AF9A}" type="sibTrans" cxnId="{787BE09E-4E35-4E54-B308-78935D6AAC5D}">
      <dgm:prSet/>
      <dgm:spPr/>
      <dgm:t>
        <a:bodyPr/>
        <a:lstStyle/>
        <a:p>
          <a:endParaRPr lang="ru-RU"/>
        </a:p>
      </dgm:t>
    </dgm:pt>
    <dgm:pt modelId="{23007420-D625-4CE8-AE54-8DB64C08AA30}">
      <dgm:prSet phldrT="[Текст]"/>
      <dgm:spPr>
        <a:gradFill rotWithShape="0">
          <a:gsLst>
            <a:gs pos="46700">
              <a:schemeClr val="tx2">
                <a:lumMod val="60000"/>
                <a:lumOff val="40000"/>
              </a:schemeClr>
            </a:gs>
            <a:gs pos="0">
              <a:schemeClr val="tx2">
                <a:lumMod val="75000"/>
              </a:schemeClr>
            </a:gs>
            <a:gs pos="100000">
              <a:schemeClr val="tx2">
                <a:lumMod val="40000"/>
                <a:lumOff val="60000"/>
              </a:schemeClr>
            </a:gs>
          </a:gsLst>
        </a:gradFill>
      </dgm:spPr>
      <dgm:t>
        <a:bodyPr/>
        <a:lstStyle/>
        <a:p>
          <a:pPr>
            <a:lnSpc>
              <a:spcPct val="150000"/>
            </a:lnSpc>
          </a:pPr>
          <a:r>
            <a:rPr lang="ru-RU" dirty="0">
              <a:solidFill>
                <a:schemeClr val="accent3">
                  <a:lumMod val="75000"/>
                </a:schemeClr>
              </a:solidFill>
            </a:rPr>
            <a:t>Основные направления бюджетной и налоговой политики муниципального района</a:t>
          </a:r>
        </a:p>
      </dgm:t>
    </dgm:pt>
    <dgm:pt modelId="{E80CF53D-4557-4D28-A63C-EBD66A29737D}" type="parTrans" cxnId="{F0479BDF-1ECD-4B61-96FB-0017FF8C17B9}">
      <dgm:prSet/>
      <dgm:spPr/>
      <dgm:t>
        <a:bodyPr/>
        <a:lstStyle/>
        <a:p>
          <a:endParaRPr lang="ru-RU"/>
        </a:p>
      </dgm:t>
    </dgm:pt>
    <dgm:pt modelId="{E78EAC16-8EA2-44CF-A80C-B25576AAF913}" type="sibTrans" cxnId="{F0479BDF-1ECD-4B61-96FB-0017FF8C17B9}">
      <dgm:prSet/>
      <dgm:spPr/>
      <dgm:t>
        <a:bodyPr/>
        <a:lstStyle/>
        <a:p>
          <a:endParaRPr lang="ru-RU"/>
        </a:p>
      </dgm:t>
    </dgm:pt>
    <dgm:pt modelId="{93A21437-1FA2-404E-8F13-B2D3BDA5A6D0}">
      <dgm:prSet phldrT="[Текст]"/>
      <dgm:spPr>
        <a:gradFill rotWithShape="0">
          <a:gsLst>
            <a:gs pos="46700">
              <a:schemeClr val="tx2">
                <a:lumMod val="60000"/>
                <a:lumOff val="40000"/>
              </a:schemeClr>
            </a:gs>
            <a:gs pos="0">
              <a:schemeClr val="tx2">
                <a:lumMod val="75000"/>
              </a:schemeClr>
            </a:gs>
            <a:gs pos="100000">
              <a:schemeClr val="tx2">
                <a:lumMod val="40000"/>
                <a:lumOff val="60000"/>
              </a:schemeClr>
            </a:gs>
          </a:gsLst>
        </a:gradFill>
      </dgm:spPr>
      <dgm:t>
        <a:bodyPr/>
        <a:lstStyle/>
        <a:p>
          <a:pPr>
            <a:lnSpc>
              <a:spcPct val="150000"/>
            </a:lnSpc>
          </a:pPr>
          <a:r>
            <a:rPr lang="ru-RU" dirty="0">
              <a:solidFill>
                <a:schemeClr val="accent3">
                  <a:lumMod val="75000"/>
                </a:schemeClr>
              </a:solidFill>
            </a:rPr>
            <a:t>Проект Закона Забайкальского края «О бюджете Забайкальского края на очередной финансовый год и плановый период»</a:t>
          </a:r>
        </a:p>
      </dgm:t>
    </dgm:pt>
    <dgm:pt modelId="{377E4AF4-2D95-49A6-89AD-EE6F9E06C6E0}" type="parTrans" cxnId="{3CC6B903-4CC4-4507-BD1C-06BE034FF3A8}">
      <dgm:prSet/>
      <dgm:spPr/>
      <dgm:t>
        <a:bodyPr/>
        <a:lstStyle/>
        <a:p>
          <a:endParaRPr lang="ru-RU"/>
        </a:p>
      </dgm:t>
    </dgm:pt>
    <dgm:pt modelId="{88FCA9EC-0A51-45D1-A590-4E1FC7F7C023}" type="sibTrans" cxnId="{3CC6B903-4CC4-4507-BD1C-06BE034FF3A8}">
      <dgm:prSet/>
      <dgm:spPr/>
      <dgm:t>
        <a:bodyPr/>
        <a:lstStyle/>
        <a:p>
          <a:endParaRPr lang="ru-RU"/>
        </a:p>
      </dgm:t>
    </dgm:pt>
    <dgm:pt modelId="{7F83FF54-FE4E-4716-B1C2-3262BEF87D67}" type="pres">
      <dgm:prSet presAssocID="{A2EAF85F-2F42-47A7-94D3-8AE38ED8D33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17A1787-70D9-40A3-A016-41B6E87890F2}" type="pres">
      <dgm:prSet presAssocID="{3123BBB5-1C49-4618-9233-6FDE88EA7FDC}" presName="hierRoot1" presStyleCnt="0">
        <dgm:presLayoutVars>
          <dgm:hierBranch val="init"/>
        </dgm:presLayoutVars>
      </dgm:prSet>
      <dgm:spPr/>
    </dgm:pt>
    <dgm:pt modelId="{A75BB07B-4259-4090-B729-B104FE14F2A6}" type="pres">
      <dgm:prSet presAssocID="{3123BBB5-1C49-4618-9233-6FDE88EA7FDC}" presName="rootComposite1" presStyleCnt="0"/>
      <dgm:spPr/>
    </dgm:pt>
    <dgm:pt modelId="{AC7EEAAC-15A0-4974-8D46-431AADE46A1C}" type="pres">
      <dgm:prSet presAssocID="{3123BBB5-1C49-4618-9233-6FDE88EA7FDC}" presName="rootText1" presStyleLbl="node0" presStyleIdx="0" presStyleCnt="1" custScaleY="143468">
        <dgm:presLayoutVars>
          <dgm:chPref val="3"/>
        </dgm:presLayoutVars>
      </dgm:prSet>
      <dgm:spPr/>
    </dgm:pt>
    <dgm:pt modelId="{A83FE164-1099-4EAC-90E2-FF913B8ACC44}" type="pres">
      <dgm:prSet presAssocID="{3123BBB5-1C49-4618-9233-6FDE88EA7FDC}" presName="rootConnector1" presStyleLbl="node1" presStyleIdx="0" presStyleCnt="0"/>
      <dgm:spPr/>
    </dgm:pt>
    <dgm:pt modelId="{9C833ADE-61DE-45A6-8A29-636374009C4F}" type="pres">
      <dgm:prSet presAssocID="{3123BBB5-1C49-4618-9233-6FDE88EA7FDC}" presName="hierChild2" presStyleCnt="0"/>
      <dgm:spPr/>
    </dgm:pt>
    <dgm:pt modelId="{4DF01268-43DA-4A2F-BD90-63EF65E9D263}" type="pres">
      <dgm:prSet presAssocID="{1A34C996-85E5-47DA-9043-49838FF7E911}" presName="Name37" presStyleLbl="parChTrans1D2" presStyleIdx="0" presStyleCnt="4"/>
      <dgm:spPr/>
    </dgm:pt>
    <dgm:pt modelId="{9AFA8B31-A2C8-435C-99B1-9BCE467B7BD7}" type="pres">
      <dgm:prSet presAssocID="{20FFF602-F3A0-4A09-933B-813BA04093B9}" presName="hierRoot2" presStyleCnt="0">
        <dgm:presLayoutVars>
          <dgm:hierBranch val="init"/>
        </dgm:presLayoutVars>
      </dgm:prSet>
      <dgm:spPr/>
    </dgm:pt>
    <dgm:pt modelId="{7E17D173-E775-4C2A-A581-E0A4E65102E7}" type="pres">
      <dgm:prSet presAssocID="{20FFF602-F3A0-4A09-933B-813BA04093B9}" presName="rootComposite" presStyleCnt="0"/>
      <dgm:spPr/>
    </dgm:pt>
    <dgm:pt modelId="{21EF04CC-858B-468D-94F6-3A7D7C54C8D3}" type="pres">
      <dgm:prSet presAssocID="{20FFF602-F3A0-4A09-933B-813BA04093B9}" presName="rootText" presStyleLbl="node2" presStyleIdx="0" presStyleCnt="4" custScaleY="150376">
        <dgm:presLayoutVars>
          <dgm:chPref val="3"/>
        </dgm:presLayoutVars>
      </dgm:prSet>
      <dgm:spPr/>
    </dgm:pt>
    <dgm:pt modelId="{5AEAE9E6-B41E-40AF-9A11-E52C37116416}" type="pres">
      <dgm:prSet presAssocID="{20FFF602-F3A0-4A09-933B-813BA04093B9}" presName="rootConnector" presStyleLbl="node2" presStyleIdx="0" presStyleCnt="4"/>
      <dgm:spPr/>
    </dgm:pt>
    <dgm:pt modelId="{01F1466F-76AD-471B-8ACA-F467524F00A0}" type="pres">
      <dgm:prSet presAssocID="{20FFF602-F3A0-4A09-933B-813BA04093B9}" presName="hierChild4" presStyleCnt="0"/>
      <dgm:spPr/>
    </dgm:pt>
    <dgm:pt modelId="{45B40C7E-0657-40C4-A3F3-10AC25CB009A}" type="pres">
      <dgm:prSet presAssocID="{20FFF602-F3A0-4A09-933B-813BA04093B9}" presName="hierChild5" presStyleCnt="0"/>
      <dgm:spPr/>
    </dgm:pt>
    <dgm:pt modelId="{86EC6931-A53C-47DF-971A-B61D3388CBFC}" type="pres">
      <dgm:prSet presAssocID="{FAB2122B-8C75-4FC4-88CC-AA97A2ADD759}" presName="Name37" presStyleLbl="parChTrans1D2" presStyleIdx="1" presStyleCnt="4"/>
      <dgm:spPr/>
    </dgm:pt>
    <dgm:pt modelId="{B8300BEE-96F4-43A5-BB84-29832913A51B}" type="pres">
      <dgm:prSet presAssocID="{F061E509-918E-4529-A317-EA5D4E0E1D76}" presName="hierRoot2" presStyleCnt="0">
        <dgm:presLayoutVars>
          <dgm:hierBranch val="init"/>
        </dgm:presLayoutVars>
      </dgm:prSet>
      <dgm:spPr/>
    </dgm:pt>
    <dgm:pt modelId="{66C0D595-350F-44C0-A17F-28336566A5EA}" type="pres">
      <dgm:prSet presAssocID="{F061E509-918E-4529-A317-EA5D4E0E1D76}" presName="rootComposite" presStyleCnt="0"/>
      <dgm:spPr/>
    </dgm:pt>
    <dgm:pt modelId="{1E647519-EC31-4FEF-A566-26D0D39E611A}" type="pres">
      <dgm:prSet presAssocID="{F061E509-918E-4529-A317-EA5D4E0E1D76}" presName="rootText" presStyleLbl="node2" presStyleIdx="1" presStyleCnt="4" custScaleY="150376">
        <dgm:presLayoutVars>
          <dgm:chPref val="3"/>
        </dgm:presLayoutVars>
      </dgm:prSet>
      <dgm:spPr/>
    </dgm:pt>
    <dgm:pt modelId="{805AF12B-5FAD-4C54-8166-0F1D08E91E7F}" type="pres">
      <dgm:prSet presAssocID="{F061E509-918E-4529-A317-EA5D4E0E1D76}" presName="rootConnector" presStyleLbl="node2" presStyleIdx="1" presStyleCnt="4"/>
      <dgm:spPr/>
    </dgm:pt>
    <dgm:pt modelId="{45C52CBE-6A10-457D-ADCA-BCC083CA0904}" type="pres">
      <dgm:prSet presAssocID="{F061E509-918E-4529-A317-EA5D4E0E1D76}" presName="hierChild4" presStyleCnt="0"/>
      <dgm:spPr/>
    </dgm:pt>
    <dgm:pt modelId="{757CAC4B-6887-4D40-853A-EF52DD60A8DE}" type="pres">
      <dgm:prSet presAssocID="{F061E509-918E-4529-A317-EA5D4E0E1D76}" presName="hierChild5" presStyleCnt="0"/>
      <dgm:spPr/>
    </dgm:pt>
    <dgm:pt modelId="{6C5E9120-A9F4-4EE8-A156-3636A86435CB}" type="pres">
      <dgm:prSet presAssocID="{E80CF53D-4557-4D28-A63C-EBD66A29737D}" presName="Name37" presStyleLbl="parChTrans1D2" presStyleIdx="2" presStyleCnt="4"/>
      <dgm:spPr/>
    </dgm:pt>
    <dgm:pt modelId="{E790AF7F-DC3E-48D9-8537-9A8F85955B8F}" type="pres">
      <dgm:prSet presAssocID="{23007420-D625-4CE8-AE54-8DB64C08AA30}" presName="hierRoot2" presStyleCnt="0">
        <dgm:presLayoutVars>
          <dgm:hierBranch val="init"/>
        </dgm:presLayoutVars>
      </dgm:prSet>
      <dgm:spPr/>
    </dgm:pt>
    <dgm:pt modelId="{627C74BD-A0D1-460E-B20D-DF97AB7363B7}" type="pres">
      <dgm:prSet presAssocID="{23007420-D625-4CE8-AE54-8DB64C08AA30}" presName="rootComposite" presStyleCnt="0"/>
      <dgm:spPr/>
    </dgm:pt>
    <dgm:pt modelId="{00C1F22D-9DC9-4041-8463-C5C20750209A}" type="pres">
      <dgm:prSet presAssocID="{23007420-D625-4CE8-AE54-8DB64C08AA30}" presName="rootText" presStyleLbl="node2" presStyleIdx="2" presStyleCnt="4" custScaleY="150376">
        <dgm:presLayoutVars>
          <dgm:chPref val="3"/>
        </dgm:presLayoutVars>
      </dgm:prSet>
      <dgm:spPr/>
    </dgm:pt>
    <dgm:pt modelId="{3DCD7A53-302D-40EF-BF1F-2F2B29CAA742}" type="pres">
      <dgm:prSet presAssocID="{23007420-D625-4CE8-AE54-8DB64C08AA30}" presName="rootConnector" presStyleLbl="node2" presStyleIdx="2" presStyleCnt="4"/>
      <dgm:spPr/>
    </dgm:pt>
    <dgm:pt modelId="{F67DA0FF-252E-4E1F-B436-DEB654A0BDEF}" type="pres">
      <dgm:prSet presAssocID="{23007420-D625-4CE8-AE54-8DB64C08AA30}" presName="hierChild4" presStyleCnt="0"/>
      <dgm:spPr/>
    </dgm:pt>
    <dgm:pt modelId="{50219B43-11E1-4C85-AB78-D4A2E2977DEC}" type="pres">
      <dgm:prSet presAssocID="{23007420-D625-4CE8-AE54-8DB64C08AA30}" presName="hierChild5" presStyleCnt="0"/>
      <dgm:spPr/>
    </dgm:pt>
    <dgm:pt modelId="{AA173DF3-2A29-4006-AD9F-3F6B3A63864C}" type="pres">
      <dgm:prSet presAssocID="{377E4AF4-2D95-49A6-89AD-EE6F9E06C6E0}" presName="Name37" presStyleLbl="parChTrans1D2" presStyleIdx="3" presStyleCnt="4"/>
      <dgm:spPr/>
    </dgm:pt>
    <dgm:pt modelId="{DC52168E-2FA4-48BD-8B66-0615F1E65F37}" type="pres">
      <dgm:prSet presAssocID="{93A21437-1FA2-404E-8F13-B2D3BDA5A6D0}" presName="hierRoot2" presStyleCnt="0">
        <dgm:presLayoutVars>
          <dgm:hierBranch val="init"/>
        </dgm:presLayoutVars>
      </dgm:prSet>
      <dgm:spPr/>
    </dgm:pt>
    <dgm:pt modelId="{2414156D-A6AA-4478-B017-E73F943756CA}" type="pres">
      <dgm:prSet presAssocID="{93A21437-1FA2-404E-8F13-B2D3BDA5A6D0}" presName="rootComposite" presStyleCnt="0"/>
      <dgm:spPr/>
    </dgm:pt>
    <dgm:pt modelId="{75FAEEE9-61A2-4430-BECB-6772EF94177D}" type="pres">
      <dgm:prSet presAssocID="{93A21437-1FA2-404E-8F13-B2D3BDA5A6D0}" presName="rootText" presStyleLbl="node2" presStyleIdx="3" presStyleCnt="4" custScaleX="109735" custScaleY="143642" custLinFactNeighborX="2559" custLinFactNeighborY="2766">
        <dgm:presLayoutVars>
          <dgm:chPref val="3"/>
        </dgm:presLayoutVars>
      </dgm:prSet>
      <dgm:spPr/>
    </dgm:pt>
    <dgm:pt modelId="{10B6A211-890D-45F9-AA70-D7228C967661}" type="pres">
      <dgm:prSet presAssocID="{93A21437-1FA2-404E-8F13-B2D3BDA5A6D0}" presName="rootConnector" presStyleLbl="node2" presStyleIdx="3" presStyleCnt="4"/>
      <dgm:spPr/>
    </dgm:pt>
    <dgm:pt modelId="{530A9FD8-DA35-47D3-A791-34AE0C405A9B}" type="pres">
      <dgm:prSet presAssocID="{93A21437-1FA2-404E-8F13-B2D3BDA5A6D0}" presName="hierChild4" presStyleCnt="0"/>
      <dgm:spPr/>
    </dgm:pt>
    <dgm:pt modelId="{2B6CA921-0C94-4F53-8AA1-01A738380733}" type="pres">
      <dgm:prSet presAssocID="{93A21437-1FA2-404E-8F13-B2D3BDA5A6D0}" presName="hierChild5" presStyleCnt="0"/>
      <dgm:spPr/>
    </dgm:pt>
    <dgm:pt modelId="{CE5A6B73-954A-4403-BC70-EA4D9D3CB3E8}" type="pres">
      <dgm:prSet presAssocID="{3123BBB5-1C49-4618-9233-6FDE88EA7FDC}" presName="hierChild3" presStyleCnt="0"/>
      <dgm:spPr/>
    </dgm:pt>
  </dgm:ptLst>
  <dgm:cxnLst>
    <dgm:cxn modelId="{3CC6B903-4CC4-4507-BD1C-06BE034FF3A8}" srcId="{3123BBB5-1C49-4618-9233-6FDE88EA7FDC}" destId="{93A21437-1FA2-404E-8F13-B2D3BDA5A6D0}" srcOrd="3" destOrd="0" parTransId="{377E4AF4-2D95-49A6-89AD-EE6F9E06C6E0}" sibTransId="{88FCA9EC-0A51-45D1-A590-4E1FC7F7C023}"/>
    <dgm:cxn modelId="{AEC4DE14-DE14-4342-B6AB-A6C1B39FC1E2}" srcId="{3123BBB5-1C49-4618-9233-6FDE88EA7FDC}" destId="{20FFF602-F3A0-4A09-933B-813BA04093B9}" srcOrd="0" destOrd="0" parTransId="{1A34C996-85E5-47DA-9043-49838FF7E911}" sibTransId="{6949FF5E-0645-4CE1-9476-4E7972BD54FC}"/>
    <dgm:cxn modelId="{0551D726-3B7C-46FB-AB35-EA6FE22206B9}" type="presOf" srcId="{3123BBB5-1C49-4618-9233-6FDE88EA7FDC}" destId="{A83FE164-1099-4EAC-90E2-FF913B8ACC44}" srcOrd="1" destOrd="0" presId="urn:microsoft.com/office/officeart/2005/8/layout/orgChart1"/>
    <dgm:cxn modelId="{98C1C161-861E-4D1D-B2E1-E20057030E09}" type="presOf" srcId="{93A21437-1FA2-404E-8F13-B2D3BDA5A6D0}" destId="{10B6A211-890D-45F9-AA70-D7228C967661}" srcOrd="1" destOrd="0" presId="urn:microsoft.com/office/officeart/2005/8/layout/orgChart1"/>
    <dgm:cxn modelId="{33E11447-A891-489C-90D3-A90F02163C79}" type="presOf" srcId="{F061E509-918E-4529-A317-EA5D4E0E1D76}" destId="{1E647519-EC31-4FEF-A566-26D0D39E611A}" srcOrd="0" destOrd="0" presId="urn:microsoft.com/office/officeart/2005/8/layout/orgChart1"/>
    <dgm:cxn modelId="{3B00834E-647B-4CA9-9DD9-86E6537E8BEC}" type="presOf" srcId="{1A34C996-85E5-47DA-9043-49838FF7E911}" destId="{4DF01268-43DA-4A2F-BD90-63EF65E9D263}" srcOrd="0" destOrd="0" presId="urn:microsoft.com/office/officeart/2005/8/layout/orgChart1"/>
    <dgm:cxn modelId="{8ED40F51-ABB4-4A50-8F98-07AF7AC292F5}" type="presOf" srcId="{A2EAF85F-2F42-47A7-94D3-8AE38ED8D338}" destId="{7F83FF54-FE4E-4716-B1C2-3262BEF87D67}" srcOrd="0" destOrd="0" presId="urn:microsoft.com/office/officeart/2005/8/layout/orgChart1"/>
    <dgm:cxn modelId="{37249574-E712-4FDF-B5F0-A81435A92026}" type="presOf" srcId="{23007420-D625-4CE8-AE54-8DB64C08AA30}" destId="{00C1F22D-9DC9-4041-8463-C5C20750209A}" srcOrd="0" destOrd="0" presId="urn:microsoft.com/office/officeart/2005/8/layout/orgChart1"/>
    <dgm:cxn modelId="{47BCBC8D-CFD8-4361-B831-CAA5157EE21A}" srcId="{A2EAF85F-2F42-47A7-94D3-8AE38ED8D338}" destId="{3123BBB5-1C49-4618-9233-6FDE88EA7FDC}" srcOrd="0" destOrd="0" parTransId="{B68FA60B-B21B-4222-852E-FBCA2EA73AD1}" sibTransId="{E2229DB3-4258-41F2-B8D0-04F3D52CC14E}"/>
    <dgm:cxn modelId="{5A7E8695-7050-4323-BE67-3369B7DC430A}" type="presOf" srcId="{F061E509-918E-4529-A317-EA5D4E0E1D76}" destId="{805AF12B-5FAD-4C54-8166-0F1D08E91E7F}" srcOrd="1" destOrd="0" presId="urn:microsoft.com/office/officeart/2005/8/layout/orgChart1"/>
    <dgm:cxn modelId="{787BE09E-4E35-4E54-B308-78935D6AAC5D}" srcId="{3123BBB5-1C49-4618-9233-6FDE88EA7FDC}" destId="{F061E509-918E-4529-A317-EA5D4E0E1D76}" srcOrd="1" destOrd="0" parTransId="{FAB2122B-8C75-4FC4-88CC-AA97A2ADD759}" sibTransId="{99ED401A-C1C2-4F12-988D-360E1686AF9A}"/>
    <dgm:cxn modelId="{701AEFA3-3636-4E6E-A362-F692EB6152A9}" type="presOf" srcId="{E80CF53D-4557-4D28-A63C-EBD66A29737D}" destId="{6C5E9120-A9F4-4EE8-A156-3636A86435CB}" srcOrd="0" destOrd="0" presId="urn:microsoft.com/office/officeart/2005/8/layout/orgChart1"/>
    <dgm:cxn modelId="{6F93A8B9-A47C-4BDC-82F8-16618B94D107}" type="presOf" srcId="{23007420-D625-4CE8-AE54-8DB64C08AA30}" destId="{3DCD7A53-302D-40EF-BF1F-2F2B29CAA742}" srcOrd="1" destOrd="0" presId="urn:microsoft.com/office/officeart/2005/8/layout/orgChart1"/>
    <dgm:cxn modelId="{63BE09BE-4FFF-4383-B38D-391A60206CE1}" type="presOf" srcId="{20FFF602-F3A0-4A09-933B-813BA04093B9}" destId="{21EF04CC-858B-468D-94F6-3A7D7C54C8D3}" srcOrd="0" destOrd="0" presId="urn:microsoft.com/office/officeart/2005/8/layout/orgChart1"/>
    <dgm:cxn modelId="{CA7834C2-765A-4293-8E42-C2C5239140C4}" type="presOf" srcId="{3123BBB5-1C49-4618-9233-6FDE88EA7FDC}" destId="{AC7EEAAC-15A0-4974-8D46-431AADE46A1C}" srcOrd="0" destOrd="0" presId="urn:microsoft.com/office/officeart/2005/8/layout/orgChart1"/>
    <dgm:cxn modelId="{58A75ACA-6AE5-4AB1-92A1-4A53CF214906}" type="presOf" srcId="{377E4AF4-2D95-49A6-89AD-EE6F9E06C6E0}" destId="{AA173DF3-2A29-4006-AD9F-3F6B3A63864C}" srcOrd="0" destOrd="0" presId="urn:microsoft.com/office/officeart/2005/8/layout/orgChart1"/>
    <dgm:cxn modelId="{F0479BDF-1ECD-4B61-96FB-0017FF8C17B9}" srcId="{3123BBB5-1C49-4618-9233-6FDE88EA7FDC}" destId="{23007420-D625-4CE8-AE54-8DB64C08AA30}" srcOrd="2" destOrd="0" parTransId="{E80CF53D-4557-4D28-A63C-EBD66A29737D}" sibTransId="{E78EAC16-8EA2-44CF-A80C-B25576AAF913}"/>
    <dgm:cxn modelId="{D907E8E0-49E6-495F-BBF7-A06C56062B01}" type="presOf" srcId="{20FFF602-F3A0-4A09-933B-813BA04093B9}" destId="{5AEAE9E6-B41E-40AF-9A11-E52C37116416}" srcOrd="1" destOrd="0" presId="urn:microsoft.com/office/officeart/2005/8/layout/orgChart1"/>
    <dgm:cxn modelId="{7D7B8AF1-A9E1-4C11-95B8-585DFA18D649}" type="presOf" srcId="{93A21437-1FA2-404E-8F13-B2D3BDA5A6D0}" destId="{75FAEEE9-61A2-4430-BECB-6772EF94177D}" srcOrd="0" destOrd="0" presId="urn:microsoft.com/office/officeart/2005/8/layout/orgChart1"/>
    <dgm:cxn modelId="{BEC170F9-3942-4B82-89DF-851BE28BD917}" type="presOf" srcId="{FAB2122B-8C75-4FC4-88CC-AA97A2ADD759}" destId="{86EC6931-A53C-47DF-971A-B61D3388CBFC}" srcOrd="0" destOrd="0" presId="urn:microsoft.com/office/officeart/2005/8/layout/orgChart1"/>
    <dgm:cxn modelId="{E0054DC1-9C77-4189-B7FE-C54625FE434C}" type="presParOf" srcId="{7F83FF54-FE4E-4716-B1C2-3262BEF87D67}" destId="{317A1787-70D9-40A3-A016-41B6E87890F2}" srcOrd="0" destOrd="0" presId="urn:microsoft.com/office/officeart/2005/8/layout/orgChart1"/>
    <dgm:cxn modelId="{6B34E9AB-54B0-4A39-8807-FD48A57EB9EF}" type="presParOf" srcId="{317A1787-70D9-40A3-A016-41B6E87890F2}" destId="{A75BB07B-4259-4090-B729-B104FE14F2A6}" srcOrd="0" destOrd="0" presId="urn:microsoft.com/office/officeart/2005/8/layout/orgChart1"/>
    <dgm:cxn modelId="{E9A9F6C7-6223-4AF6-9826-14EC441354BC}" type="presParOf" srcId="{A75BB07B-4259-4090-B729-B104FE14F2A6}" destId="{AC7EEAAC-15A0-4974-8D46-431AADE46A1C}" srcOrd="0" destOrd="0" presId="urn:microsoft.com/office/officeart/2005/8/layout/orgChart1"/>
    <dgm:cxn modelId="{F8D83B81-0240-48D2-96F9-E160E714332B}" type="presParOf" srcId="{A75BB07B-4259-4090-B729-B104FE14F2A6}" destId="{A83FE164-1099-4EAC-90E2-FF913B8ACC44}" srcOrd="1" destOrd="0" presId="urn:microsoft.com/office/officeart/2005/8/layout/orgChart1"/>
    <dgm:cxn modelId="{6140C3C2-FE3B-47F2-BF6B-826242AEA57B}" type="presParOf" srcId="{317A1787-70D9-40A3-A016-41B6E87890F2}" destId="{9C833ADE-61DE-45A6-8A29-636374009C4F}" srcOrd="1" destOrd="0" presId="urn:microsoft.com/office/officeart/2005/8/layout/orgChart1"/>
    <dgm:cxn modelId="{0A560347-EEB7-489C-9346-58F4744F6E48}" type="presParOf" srcId="{9C833ADE-61DE-45A6-8A29-636374009C4F}" destId="{4DF01268-43DA-4A2F-BD90-63EF65E9D263}" srcOrd="0" destOrd="0" presId="urn:microsoft.com/office/officeart/2005/8/layout/orgChart1"/>
    <dgm:cxn modelId="{785C1A76-985F-4205-B582-126F55445230}" type="presParOf" srcId="{9C833ADE-61DE-45A6-8A29-636374009C4F}" destId="{9AFA8B31-A2C8-435C-99B1-9BCE467B7BD7}" srcOrd="1" destOrd="0" presId="urn:microsoft.com/office/officeart/2005/8/layout/orgChart1"/>
    <dgm:cxn modelId="{F31844FA-4F02-4EC1-8374-5E9A37527DF6}" type="presParOf" srcId="{9AFA8B31-A2C8-435C-99B1-9BCE467B7BD7}" destId="{7E17D173-E775-4C2A-A581-E0A4E65102E7}" srcOrd="0" destOrd="0" presId="urn:microsoft.com/office/officeart/2005/8/layout/orgChart1"/>
    <dgm:cxn modelId="{717EB87F-6554-4B78-825B-E3D06998667B}" type="presParOf" srcId="{7E17D173-E775-4C2A-A581-E0A4E65102E7}" destId="{21EF04CC-858B-468D-94F6-3A7D7C54C8D3}" srcOrd="0" destOrd="0" presId="urn:microsoft.com/office/officeart/2005/8/layout/orgChart1"/>
    <dgm:cxn modelId="{F946D60F-86DE-4D70-B357-59372D2627DA}" type="presParOf" srcId="{7E17D173-E775-4C2A-A581-E0A4E65102E7}" destId="{5AEAE9E6-B41E-40AF-9A11-E52C37116416}" srcOrd="1" destOrd="0" presId="urn:microsoft.com/office/officeart/2005/8/layout/orgChart1"/>
    <dgm:cxn modelId="{359D21C4-9EAE-4BF9-B6B2-C86B1C47C598}" type="presParOf" srcId="{9AFA8B31-A2C8-435C-99B1-9BCE467B7BD7}" destId="{01F1466F-76AD-471B-8ACA-F467524F00A0}" srcOrd="1" destOrd="0" presId="urn:microsoft.com/office/officeart/2005/8/layout/orgChart1"/>
    <dgm:cxn modelId="{80A8F0FD-A5B1-47E9-A9AA-B1C11CAB0438}" type="presParOf" srcId="{9AFA8B31-A2C8-435C-99B1-9BCE467B7BD7}" destId="{45B40C7E-0657-40C4-A3F3-10AC25CB009A}" srcOrd="2" destOrd="0" presId="urn:microsoft.com/office/officeart/2005/8/layout/orgChart1"/>
    <dgm:cxn modelId="{3EC8218D-9B0D-445B-9173-BC9DDF62C385}" type="presParOf" srcId="{9C833ADE-61DE-45A6-8A29-636374009C4F}" destId="{86EC6931-A53C-47DF-971A-B61D3388CBFC}" srcOrd="2" destOrd="0" presId="urn:microsoft.com/office/officeart/2005/8/layout/orgChart1"/>
    <dgm:cxn modelId="{2D5AC4F9-FFF0-4BB1-9DCD-CF971F4C1461}" type="presParOf" srcId="{9C833ADE-61DE-45A6-8A29-636374009C4F}" destId="{B8300BEE-96F4-43A5-BB84-29832913A51B}" srcOrd="3" destOrd="0" presId="urn:microsoft.com/office/officeart/2005/8/layout/orgChart1"/>
    <dgm:cxn modelId="{E9B14689-B324-42D5-9F26-855FC67B5F63}" type="presParOf" srcId="{B8300BEE-96F4-43A5-BB84-29832913A51B}" destId="{66C0D595-350F-44C0-A17F-28336566A5EA}" srcOrd="0" destOrd="0" presId="urn:microsoft.com/office/officeart/2005/8/layout/orgChart1"/>
    <dgm:cxn modelId="{6EB802D3-EB5A-431E-84A0-4A3911BDB3A0}" type="presParOf" srcId="{66C0D595-350F-44C0-A17F-28336566A5EA}" destId="{1E647519-EC31-4FEF-A566-26D0D39E611A}" srcOrd="0" destOrd="0" presId="urn:microsoft.com/office/officeart/2005/8/layout/orgChart1"/>
    <dgm:cxn modelId="{DBCBF142-21FB-4EA6-93FC-EFDCED3F095F}" type="presParOf" srcId="{66C0D595-350F-44C0-A17F-28336566A5EA}" destId="{805AF12B-5FAD-4C54-8166-0F1D08E91E7F}" srcOrd="1" destOrd="0" presId="urn:microsoft.com/office/officeart/2005/8/layout/orgChart1"/>
    <dgm:cxn modelId="{800C0E42-4021-42F1-860A-8B4C04F16DD6}" type="presParOf" srcId="{B8300BEE-96F4-43A5-BB84-29832913A51B}" destId="{45C52CBE-6A10-457D-ADCA-BCC083CA0904}" srcOrd="1" destOrd="0" presId="urn:microsoft.com/office/officeart/2005/8/layout/orgChart1"/>
    <dgm:cxn modelId="{E2B354CE-5E96-4E85-94EE-2512F795746E}" type="presParOf" srcId="{B8300BEE-96F4-43A5-BB84-29832913A51B}" destId="{757CAC4B-6887-4D40-853A-EF52DD60A8DE}" srcOrd="2" destOrd="0" presId="urn:microsoft.com/office/officeart/2005/8/layout/orgChart1"/>
    <dgm:cxn modelId="{5C4469B8-B75E-4213-AFB2-3C14F3D9946F}" type="presParOf" srcId="{9C833ADE-61DE-45A6-8A29-636374009C4F}" destId="{6C5E9120-A9F4-4EE8-A156-3636A86435CB}" srcOrd="4" destOrd="0" presId="urn:microsoft.com/office/officeart/2005/8/layout/orgChart1"/>
    <dgm:cxn modelId="{18D7F8C8-159A-4C2A-B490-26839BB1C756}" type="presParOf" srcId="{9C833ADE-61DE-45A6-8A29-636374009C4F}" destId="{E790AF7F-DC3E-48D9-8537-9A8F85955B8F}" srcOrd="5" destOrd="0" presId="urn:microsoft.com/office/officeart/2005/8/layout/orgChart1"/>
    <dgm:cxn modelId="{2FD66B3A-ABD5-4461-9DD3-3F34CFCB0F4A}" type="presParOf" srcId="{E790AF7F-DC3E-48D9-8537-9A8F85955B8F}" destId="{627C74BD-A0D1-460E-B20D-DF97AB7363B7}" srcOrd="0" destOrd="0" presId="urn:microsoft.com/office/officeart/2005/8/layout/orgChart1"/>
    <dgm:cxn modelId="{C9335EE2-B879-430E-9982-56A057FEC9F8}" type="presParOf" srcId="{627C74BD-A0D1-460E-B20D-DF97AB7363B7}" destId="{00C1F22D-9DC9-4041-8463-C5C20750209A}" srcOrd="0" destOrd="0" presId="urn:microsoft.com/office/officeart/2005/8/layout/orgChart1"/>
    <dgm:cxn modelId="{756CEFE0-2B67-4E7B-BE11-A48AFDBDE12F}" type="presParOf" srcId="{627C74BD-A0D1-460E-B20D-DF97AB7363B7}" destId="{3DCD7A53-302D-40EF-BF1F-2F2B29CAA742}" srcOrd="1" destOrd="0" presId="urn:microsoft.com/office/officeart/2005/8/layout/orgChart1"/>
    <dgm:cxn modelId="{D1017D35-197E-400B-A94A-51CAD1F95E8A}" type="presParOf" srcId="{E790AF7F-DC3E-48D9-8537-9A8F85955B8F}" destId="{F67DA0FF-252E-4E1F-B436-DEB654A0BDEF}" srcOrd="1" destOrd="0" presId="urn:microsoft.com/office/officeart/2005/8/layout/orgChart1"/>
    <dgm:cxn modelId="{018BB984-9611-4605-B999-26F4C7242878}" type="presParOf" srcId="{E790AF7F-DC3E-48D9-8537-9A8F85955B8F}" destId="{50219B43-11E1-4C85-AB78-D4A2E2977DEC}" srcOrd="2" destOrd="0" presId="urn:microsoft.com/office/officeart/2005/8/layout/orgChart1"/>
    <dgm:cxn modelId="{B1AE6B9C-43EB-4511-85F3-63A34D27DBCC}" type="presParOf" srcId="{9C833ADE-61DE-45A6-8A29-636374009C4F}" destId="{AA173DF3-2A29-4006-AD9F-3F6B3A63864C}" srcOrd="6" destOrd="0" presId="urn:microsoft.com/office/officeart/2005/8/layout/orgChart1"/>
    <dgm:cxn modelId="{9B193188-579B-4728-945B-7DCB442E9338}" type="presParOf" srcId="{9C833ADE-61DE-45A6-8A29-636374009C4F}" destId="{DC52168E-2FA4-48BD-8B66-0615F1E65F37}" srcOrd="7" destOrd="0" presId="urn:microsoft.com/office/officeart/2005/8/layout/orgChart1"/>
    <dgm:cxn modelId="{9F2AA63E-4267-4D43-A188-05D81D76A1BB}" type="presParOf" srcId="{DC52168E-2FA4-48BD-8B66-0615F1E65F37}" destId="{2414156D-A6AA-4478-B017-E73F943756CA}" srcOrd="0" destOrd="0" presId="urn:microsoft.com/office/officeart/2005/8/layout/orgChart1"/>
    <dgm:cxn modelId="{807EDDD0-7426-45B9-9965-EEDDA66904B2}" type="presParOf" srcId="{2414156D-A6AA-4478-B017-E73F943756CA}" destId="{75FAEEE9-61A2-4430-BECB-6772EF94177D}" srcOrd="0" destOrd="0" presId="urn:microsoft.com/office/officeart/2005/8/layout/orgChart1"/>
    <dgm:cxn modelId="{C88EEED7-AFE5-41E3-823A-3574F53E16EC}" type="presParOf" srcId="{2414156D-A6AA-4478-B017-E73F943756CA}" destId="{10B6A211-890D-45F9-AA70-D7228C967661}" srcOrd="1" destOrd="0" presId="urn:microsoft.com/office/officeart/2005/8/layout/orgChart1"/>
    <dgm:cxn modelId="{1BE769DC-5575-43ED-9A32-D33F92366126}" type="presParOf" srcId="{DC52168E-2FA4-48BD-8B66-0615F1E65F37}" destId="{530A9FD8-DA35-47D3-A791-34AE0C405A9B}" srcOrd="1" destOrd="0" presId="urn:microsoft.com/office/officeart/2005/8/layout/orgChart1"/>
    <dgm:cxn modelId="{1156D463-B637-4A98-9DAC-97EC798D5AC0}" type="presParOf" srcId="{DC52168E-2FA4-48BD-8B66-0615F1E65F37}" destId="{2B6CA921-0C94-4F53-8AA1-01A738380733}" srcOrd="2" destOrd="0" presId="urn:microsoft.com/office/officeart/2005/8/layout/orgChart1"/>
    <dgm:cxn modelId="{70B5326E-8310-478F-9ED5-CE0DDEF9A24C}" type="presParOf" srcId="{317A1787-70D9-40A3-A016-41B6E87890F2}" destId="{CE5A6B73-954A-4403-BC70-EA4D9D3CB3E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A2DF3A-4DB2-40AB-B08A-9E3573E3A52A}">
      <dsp:nvSpPr>
        <dsp:cNvPr id="0" name=""/>
        <dsp:cNvSpPr/>
      </dsp:nvSpPr>
      <dsp:spPr>
        <a:xfrm>
          <a:off x="3048000" y="1577410"/>
          <a:ext cx="1668009" cy="5789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9489"/>
              </a:lnTo>
              <a:lnTo>
                <a:pt x="1668009" y="289489"/>
              </a:lnTo>
              <a:lnTo>
                <a:pt x="1668009" y="578978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BB414A-7893-4315-9508-CAB97265FD05}">
      <dsp:nvSpPr>
        <dsp:cNvPr id="0" name=""/>
        <dsp:cNvSpPr/>
      </dsp:nvSpPr>
      <dsp:spPr>
        <a:xfrm>
          <a:off x="1379990" y="1577410"/>
          <a:ext cx="1668009" cy="578978"/>
        </a:xfrm>
        <a:custGeom>
          <a:avLst/>
          <a:gdLst/>
          <a:ahLst/>
          <a:cxnLst/>
          <a:rect l="0" t="0" r="0" b="0"/>
          <a:pathLst>
            <a:path>
              <a:moveTo>
                <a:pt x="1668009" y="0"/>
              </a:moveTo>
              <a:lnTo>
                <a:pt x="1668009" y="289489"/>
              </a:lnTo>
              <a:lnTo>
                <a:pt x="0" y="289489"/>
              </a:lnTo>
              <a:lnTo>
                <a:pt x="0" y="578978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C475E5-7CA8-4EE4-B8BF-86C48CB824AE}">
      <dsp:nvSpPr>
        <dsp:cNvPr id="0" name=""/>
        <dsp:cNvSpPr/>
      </dsp:nvSpPr>
      <dsp:spPr>
        <a:xfrm>
          <a:off x="1669479" y="198890"/>
          <a:ext cx="2757041" cy="1378520"/>
        </a:xfrm>
        <a:prstGeom prst="rect">
          <a:avLst/>
        </a:prstGeom>
        <a:gradFill rotWithShape="0">
          <a:gsLst>
            <a:gs pos="0">
              <a:schemeClr val="tx2">
                <a:lumMod val="75000"/>
              </a:schemeClr>
            </a:gs>
            <a:gs pos="50000">
              <a:schemeClr val="tx2">
                <a:lumMod val="40000"/>
                <a:lumOff val="60000"/>
              </a:schemeClr>
            </a:gs>
            <a:gs pos="100000">
              <a:schemeClr val="tx2">
                <a:lumMod val="40000"/>
                <a:lumOff val="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chemeClr val="accent3">
                  <a:lumMod val="75000"/>
                </a:schemeClr>
              </a:solidFill>
            </a:rPr>
            <a:t>Консолидированный бюджет</a:t>
          </a:r>
        </a:p>
      </dsp:txBody>
      <dsp:txXfrm>
        <a:off x="1669479" y="198890"/>
        <a:ext cx="2757041" cy="1378520"/>
      </dsp:txXfrm>
    </dsp:sp>
    <dsp:sp modelId="{55906E70-E96F-4C8A-B3B0-CE8886F8204A}">
      <dsp:nvSpPr>
        <dsp:cNvPr id="0" name=""/>
        <dsp:cNvSpPr/>
      </dsp:nvSpPr>
      <dsp:spPr>
        <a:xfrm>
          <a:off x="1469" y="2156389"/>
          <a:ext cx="2757041" cy="1378520"/>
        </a:xfrm>
        <a:prstGeom prst="rect">
          <a:avLst/>
        </a:prstGeom>
        <a:gradFill rotWithShape="0">
          <a:gsLst>
            <a:gs pos="0">
              <a:schemeClr val="tx2">
                <a:lumMod val="75000"/>
              </a:schemeClr>
            </a:gs>
            <a:gs pos="50000">
              <a:schemeClr val="tx2">
                <a:lumMod val="40000"/>
                <a:lumOff val="60000"/>
              </a:schemeClr>
            </a:gs>
            <a:gs pos="100000">
              <a:schemeClr val="tx2">
                <a:lumMod val="40000"/>
                <a:lumOff val="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chemeClr val="accent3">
                  <a:lumMod val="75000"/>
                </a:schemeClr>
              </a:solidFill>
            </a:rPr>
            <a:t>Бюджет муниципального района «Читинский район»</a:t>
          </a:r>
        </a:p>
      </dsp:txBody>
      <dsp:txXfrm>
        <a:off x="1469" y="2156389"/>
        <a:ext cx="2757041" cy="1378520"/>
      </dsp:txXfrm>
    </dsp:sp>
    <dsp:sp modelId="{B9BF1BE7-C52C-4687-90B8-85F64D409989}">
      <dsp:nvSpPr>
        <dsp:cNvPr id="0" name=""/>
        <dsp:cNvSpPr/>
      </dsp:nvSpPr>
      <dsp:spPr>
        <a:xfrm>
          <a:off x="3337489" y="2156389"/>
          <a:ext cx="2757041" cy="1378520"/>
        </a:xfrm>
        <a:prstGeom prst="rect">
          <a:avLst/>
        </a:prstGeom>
        <a:gradFill rotWithShape="0">
          <a:gsLst>
            <a:gs pos="0">
              <a:schemeClr val="tx2">
                <a:lumMod val="75000"/>
              </a:schemeClr>
            </a:gs>
            <a:gs pos="50000">
              <a:schemeClr val="tx2">
                <a:lumMod val="40000"/>
                <a:lumOff val="60000"/>
              </a:schemeClr>
            </a:gs>
            <a:gs pos="100000">
              <a:schemeClr val="tx2">
                <a:lumMod val="40000"/>
                <a:lumOff val="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chemeClr val="accent3">
                  <a:lumMod val="75000"/>
                </a:schemeClr>
              </a:solidFill>
            </a:rPr>
            <a:t>Бюджеты городских (2) и сельских поселений (21)</a:t>
          </a:r>
        </a:p>
      </dsp:txBody>
      <dsp:txXfrm>
        <a:off x="3337489" y="2156389"/>
        <a:ext cx="2757041" cy="13785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173DF3-2A29-4006-AD9F-3F6B3A63864C}">
      <dsp:nvSpPr>
        <dsp:cNvPr id="0" name=""/>
        <dsp:cNvSpPr/>
      </dsp:nvSpPr>
      <dsp:spPr>
        <a:xfrm>
          <a:off x="5484421" y="2332562"/>
          <a:ext cx="4211624" cy="5192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5657"/>
              </a:lnTo>
              <a:lnTo>
                <a:pt x="4211624" y="275657"/>
              </a:lnTo>
              <a:lnTo>
                <a:pt x="4211624" y="519233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5E9120-A9F4-4EE8-A156-3636A86435CB}">
      <dsp:nvSpPr>
        <dsp:cNvPr id="0" name=""/>
        <dsp:cNvSpPr/>
      </dsp:nvSpPr>
      <dsp:spPr>
        <a:xfrm>
          <a:off x="5484421" y="2332562"/>
          <a:ext cx="1290543" cy="4871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3575"/>
              </a:lnTo>
              <a:lnTo>
                <a:pt x="1290543" y="243575"/>
              </a:lnTo>
              <a:lnTo>
                <a:pt x="1290543" y="48715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EC6931-A53C-47DF-971A-B61D3388CBFC}">
      <dsp:nvSpPr>
        <dsp:cNvPr id="0" name=""/>
        <dsp:cNvSpPr/>
      </dsp:nvSpPr>
      <dsp:spPr>
        <a:xfrm>
          <a:off x="3968048" y="2332562"/>
          <a:ext cx="1516372" cy="487150"/>
        </a:xfrm>
        <a:custGeom>
          <a:avLst/>
          <a:gdLst/>
          <a:ahLst/>
          <a:cxnLst/>
          <a:rect l="0" t="0" r="0" b="0"/>
          <a:pathLst>
            <a:path>
              <a:moveTo>
                <a:pt x="1516372" y="0"/>
              </a:moveTo>
              <a:lnTo>
                <a:pt x="1516372" y="243575"/>
              </a:lnTo>
              <a:lnTo>
                <a:pt x="0" y="243575"/>
              </a:lnTo>
              <a:lnTo>
                <a:pt x="0" y="48715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F01268-43DA-4A2F-BD90-63EF65E9D263}">
      <dsp:nvSpPr>
        <dsp:cNvPr id="0" name=""/>
        <dsp:cNvSpPr/>
      </dsp:nvSpPr>
      <dsp:spPr>
        <a:xfrm>
          <a:off x="1161132" y="2332562"/>
          <a:ext cx="4323289" cy="487150"/>
        </a:xfrm>
        <a:custGeom>
          <a:avLst/>
          <a:gdLst/>
          <a:ahLst/>
          <a:cxnLst/>
          <a:rect l="0" t="0" r="0" b="0"/>
          <a:pathLst>
            <a:path>
              <a:moveTo>
                <a:pt x="4323289" y="0"/>
              </a:moveTo>
              <a:lnTo>
                <a:pt x="4323289" y="243575"/>
              </a:lnTo>
              <a:lnTo>
                <a:pt x="0" y="243575"/>
              </a:lnTo>
              <a:lnTo>
                <a:pt x="0" y="48715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7EEAAC-15A0-4974-8D46-431AADE46A1C}">
      <dsp:nvSpPr>
        <dsp:cNvPr id="0" name=""/>
        <dsp:cNvSpPr/>
      </dsp:nvSpPr>
      <dsp:spPr>
        <a:xfrm>
          <a:off x="4324538" y="668501"/>
          <a:ext cx="2319765" cy="1664060"/>
        </a:xfrm>
        <a:prstGeom prst="rect">
          <a:avLst/>
        </a:prstGeom>
        <a:gradFill rotWithShape="0">
          <a:gsLst>
            <a:gs pos="46300">
              <a:schemeClr val="tx2">
                <a:lumMod val="60000"/>
                <a:lumOff val="40000"/>
              </a:schemeClr>
            </a:gs>
            <a:gs pos="0">
              <a:schemeClr val="tx2"/>
            </a:gs>
            <a:gs pos="100000">
              <a:schemeClr val="tx2">
                <a:lumMod val="40000"/>
                <a:lumOff val="60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accent3">
                  <a:lumMod val="75000"/>
                </a:schemeClr>
              </a:solidFill>
            </a:rPr>
            <a:t>ПРОЕКТ БЮДЖЕТА</a:t>
          </a:r>
        </a:p>
      </dsp:txBody>
      <dsp:txXfrm>
        <a:off x="4324538" y="668501"/>
        <a:ext cx="2319765" cy="1664060"/>
      </dsp:txXfrm>
    </dsp:sp>
    <dsp:sp modelId="{21EF04CC-858B-468D-94F6-3A7D7C54C8D3}">
      <dsp:nvSpPr>
        <dsp:cNvPr id="0" name=""/>
        <dsp:cNvSpPr/>
      </dsp:nvSpPr>
      <dsp:spPr>
        <a:xfrm>
          <a:off x="1249" y="2819713"/>
          <a:ext cx="2319765" cy="1744185"/>
        </a:xfrm>
        <a:prstGeom prst="rect">
          <a:avLst/>
        </a:prstGeom>
        <a:gradFill rotWithShape="0">
          <a:gsLst>
            <a:gs pos="48300">
              <a:schemeClr val="tx2">
                <a:lumMod val="60000"/>
                <a:lumOff val="40000"/>
              </a:schemeClr>
            </a:gs>
            <a:gs pos="0">
              <a:schemeClr val="tx2">
                <a:lumMod val="75000"/>
              </a:schemeClr>
            </a:gs>
            <a:gs pos="100000">
              <a:schemeClr val="tx2">
                <a:lumMod val="40000"/>
                <a:lumOff val="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accent3">
                  <a:lumMod val="75000"/>
                </a:schemeClr>
              </a:solidFill>
            </a:rPr>
            <a:t>Бюджетное послание Президента Российской Федерации</a:t>
          </a:r>
        </a:p>
      </dsp:txBody>
      <dsp:txXfrm>
        <a:off x="1249" y="2819713"/>
        <a:ext cx="2319765" cy="1744185"/>
      </dsp:txXfrm>
    </dsp:sp>
    <dsp:sp modelId="{1E647519-EC31-4FEF-A566-26D0D39E611A}">
      <dsp:nvSpPr>
        <dsp:cNvPr id="0" name=""/>
        <dsp:cNvSpPr/>
      </dsp:nvSpPr>
      <dsp:spPr>
        <a:xfrm>
          <a:off x="2808165" y="2819713"/>
          <a:ext cx="2319765" cy="1744185"/>
        </a:xfrm>
        <a:prstGeom prst="rect">
          <a:avLst/>
        </a:prstGeom>
        <a:gradFill rotWithShape="0">
          <a:gsLst>
            <a:gs pos="48800">
              <a:schemeClr val="tx2">
                <a:lumMod val="60000"/>
                <a:lumOff val="40000"/>
              </a:schemeClr>
            </a:gs>
            <a:gs pos="0">
              <a:schemeClr val="tx2">
                <a:lumMod val="75000"/>
              </a:schemeClr>
            </a:gs>
            <a:gs pos="100000">
              <a:schemeClr val="tx2">
                <a:lumMod val="40000"/>
                <a:lumOff val="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accent3">
                  <a:lumMod val="75000"/>
                </a:schemeClr>
              </a:solidFill>
            </a:rPr>
            <a:t>Прогноз социально-экономического развития муниципального района</a:t>
          </a:r>
        </a:p>
      </dsp:txBody>
      <dsp:txXfrm>
        <a:off x="2808165" y="2819713"/>
        <a:ext cx="2319765" cy="1744185"/>
      </dsp:txXfrm>
    </dsp:sp>
    <dsp:sp modelId="{00C1F22D-9DC9-4041-8463-C5C20750209A}">
      <dsp:nvSpPr>
        <dsp:cNvPr id="0" name=""/>
        <dsp:cNvSpPr/>
      </dsp:nvSpPr>
      <dsp:spPr>
        <a:xfrm>
          <a:off x="5615082" y="2819713"/>
          <a:ext cx="2319765" cy="1744185"/>
        </a:xfrm>
        <a:prstGeom prst="rect">
          <a:avLst/>
        </a:prstGeom>
        <a:gradFill rotWithShape="0">
          <a:gsLst>
            <a:gs pos="46700">
              <a:schemeClr val="tx2">
                <a:lumMod val="60000"/>
                <a:lumOff val="40000"/>
              </a:schemeClr>
            </a:gs>
            <a:gs pos="0">
              <a:schemeClr val="tx2">
                <a:lumMod val="75000"/>
              </a:schemeClr>
            </a:gs>
            <a:gs pos="100000">
              <a:schemeClr val="tx2">
                <a:lumMod val="40000"/>
                <a:lumOff val="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accent3">
                  <a:lumMod val="75000"/>
                </a:schemeClr>
              </a:solidFill>
            </a:rPr>
            <a:t>Основные направления бюджетной и налоговой политики муниципального района</a:t>
          </a:r>
        </a:p>
      </dsp:txBody>
      <dsp:txXfrm>
        <a:off x="5615082" y="2819713"/>
        <a:ext cx="2319765" cy="1744185"/>
      </dsp:txXfrm>
    </dsp:sp>
    <dsp:sp modelId="{75FAEEE9-61A2-4430-BECB-6772EF94177D}">
      <dsp:nvSpPr>
        <dsp:cNvPr id="0" name=""/>
        <dsp:cNvSpPr/>
      </dsp:nvSpPr>
      <dsp:spPr>
        <a:xfrm>
          <a:off x="8423248" y="2851795"/>
          <a:ext cx="2545594" cy="1666078"/>
        </a:xfrm>
        <a:prstGeom prst="rect">
          <a:avLst/>
        </a:prstGeom>
        <a:gradFill rotWithShape="0">
          <a:gsLst>
            <a:gs pos="46700">
              <a:schemeClr val="tx2">
                <a:lumMod val="60000"/>
                <a:lumOff val="40000"/>
              </a:schemeClr>
            </a:gs>
            <a:gs pos="0">
              <a:schemeClr val="tx2">
                <a:lumMod val="75000"/>
              </a:schemeClr>
            </a:gs>
            <a:gs pos="100000">
              <a:schemeClr val="tx2">
                <a:lumMod val="40000"/>
                <a:lumOff val="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accent3">
                  <a:lumMod val="75000"/>
                </a:schemeClr>
              </a:solidFill>
            </a:rPr>
            <a:t>Проект Закона Забайкальского края «О бюджете Забайкальского края на очередной финансовый год и плановый период»</a:t>
          </a:r>
        </a:p>
      </dsp:txBody>
      <dsp:txXfrm>
        <a:off x="8423248" y="2851795"/>
        <a:ext cx="2545594" cy="16660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0.84834</cdr:x>
      <cdr:y>0.05198</cdr:y>
    </cdr:from>
    <cdr:to>
      <cdr:x>1</cdr:x>
      <cdr:y>0.25156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305425" y="238125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0.84834</cdr:x>
      <cdr:y>0.00208</cdr:y>
    </cdr:from>
    <cdr:to>
      <cdr:x>1</cdr:x>
      <cdr:y>0.04574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114925" y="9525"/>
          <a:ext cx="914400" cy="2000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 anchor="t"/>
        <a:lstStyle xmlns:a="http://schemas.openxmlformats.org/drawingml/2006/main"/>
        <a:p xmlns:a="http://schemas.openxmlformats.org/drawingml/2006/main">
          <a:r>
            <a:rPr lang="ru-RU" sz="1200">
              <a:latin typeface="Times New Roman" pitchFamily="18" charset="0"/>
              <a:cs typeface="Times New Roman" pitchFamily="18" charset="0"/>
            </a:rPr>
            <a:t>        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E1451B-E021-4219-9228-29E1EF1306B3}" type="datetimeFigureOut">
              <a:rPr lang="ru-RU" smtClean="0"/>
              <a:t>11.08.2025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BA118D-CA82-49EA-8F7B-A35A2E83CC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7414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/>
          </a:p>
        </p:txBody>
      </p:sp>
      <p:sp>
        <p:nvSpPr>
          <p:cNvPr id="2150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14FF395-A3CD-42E0-89B9-386008298544}" type="slidenum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5"/>
          <p:cNvCxnSpPr/>
          <p:nvPr/>
        </p:nvCxnSpPr>
        <p:spPr>
          <a:xfrm flipH="1">
            <a:off x="8228013" y="7938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16"/>
          <p:cNvCxnSpPr/>
          <p:nvPr/>
        </p:nvCxnSpPr>
        <p:spPr>
          <a:xfrm flipH="1">
            <a:off x="6108700" y="92075"/>
            <a:ext cx="6080125" cy="608012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20"/>
          <p:cNvCxnSpPr/>
          <p:nvPr/>
        </p:nvCxnSpPr>
        <p:spPr>
          <a:xfrm flipH="1">
            <a:off x="7335838" y="31750"/>
            <a:ext cx="4852987" cy="485298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22"/>
          <p:cNvCxnSpPr/>
          <p:nvPr/>
        </p:nvCxnSpPr>
        <p:spPr>
          <a:xfrm flipH="1">
            <a:off x="7845425" y="609600"/>
            <a:ext cx="4343400" cy="434340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/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67CCE-8F21-4D14-87E4-737A0E371902}" type="datetimeFigureOut">
              <a:rPr lang="ru-RU"/>
              <a:pPr>
                <a:defRPr/>
              </a:pPr>
              <a:t>11.08.2025</a:t>
            </a:fld>
            <a:endParaRPr lang="ru-RU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7B05A4-8F3E-46C5-9DBB-1E8D9834A3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FF4B1A-91F2-4B27-83E3-E5FE1CDA0AFD}" type="datetimeFigureOut">
              <a:rPr lang="ru-RU"/>
              <a:pPr>
                <a:defRPr/>
              </a:pPr>
              <a:t>11.08.2025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6F9BD-D77C-41D1-B8D5-C0F64B28B3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/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5B48AF-3DE4-4439-80A7-E51B600A8EE8}" type="datetimeFigureOut">
              <a:rPr lang="ru-RU"/>
              <a:pPr>
                <a:defRPr/>
              </a:pPr>
              <a:t>11.08.2025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5BAF2-80D7-4AD9-8EE9-AD1277948E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3"/>
          <p:cNvSpPr txBox="1"/>
          <p:nvPr/>
        </p:nvSpPr>
        <p:spPr>
          <a:xfrm>
            <a:off x="531813" y="812800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atin typeface="+mn-lt"/>
                <a:cs typeface="+mn-cs"/>
              </a:rPr>
              <a:t>“</a:t>
            </a:r>
          </a:p>
        </p:txBody>
      </p:sp>
      <p:sp>
        <p:nvSpPr>
          <p:cNvPr id="6" name="TextBox 14"/>
          <p:cNvSpPr txBox="1"/>
          <p:nvPr/>
        </p:nvSpPr>
        <p:spPr>
          <a:xfrm>
            <a:off x="10285413" y="2768600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atin typeface="+mn-lt"/>
                <a:cs typeface="+mn-cs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/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C838E7-34AC-4CAC-8015-5B873E5E51B3}" type="datetimeFigureOut">
              <a:rPr lang="ru-RU"/>
              <a:pPr>
                <a:defRPr/>
              </a:pPr>
              <a:t>11.08.2025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EDEFE2-BBE5-4E3B-94AB-5685E1B57D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/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8E1D2-4ED6-4E1F-A8F6-E46209C829CA}" type="datetimeFigureOut">
              <a:rPr lang="ru-RU"/>
              <a:pPr>
                <a:defRPr/>
              </a:pPr>
              <a:t>11.08.2025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C3881-2EE5-4D5A-B6CD-9443230218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0"/>
          <p:cNvSpPr txBox="1"/>
          <p:nvPr/>
        </p:nvSpPr>
        <p:spPr>
          <a:xfrm>
            <a:off x="531813" y="812800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atin typeface="+mn-lt"/>
                <a:cs typeface="+mn-cs"/>
              </a:rPr>
              <a:t>“</a:t>
            </a:r>
          </a:p>
        </p:txBody>
      </p:sp>
      <p:sp>
        <p:nvSpPr>
          <p:cNvPr id="6" name="TextBox 11"/>
          <p:cNvSpPr txBox="1"/>
          <p:nvPr/>
        </p:nvSpPr>
        <p:spPr>
          <a:xfrm>
            <a:off x="10285413" y="2768600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atin typeface="+mn-lt"/>
                <a:cs typeface="+mn-cs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/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04C2F-2BB1-4211-88B2-A258272874D4}" type="datetimeFigureOut">
              <a:rPr lang="ru-RU"/>
              <a:pPr>
                <a:defRPr/>
              </a:pPr>
              <a:t>11.08.2025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899F63-6A56-4226-B3D0-D823DD65EB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/>
          <a:lstStyle>
            <a:lvl1pPr>
              <a:defRPr lang="en-US" b="0" dirty="0"/>
            </a:lvl1pPr>
          </a:lstStyle>
          <a:p>
            <a:pPr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00C83-54D5-4C97-8468-C0D2D94C10C2}" type="datetimeFigureOut">
              <a:rPr lang="ru-RU"/>
              <a:pPr>
                <a:defRPr/>
              </a:pPr>
              <a:t>11.08.2025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337213-1298-48E8-B245-7535D51562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B7717F-1188-4855-BDB1-9E0E884515E6}" type="datetimeFigureOut">
              <a:rPr lang="ru-RU"/>
              <a:pPr>
                <a:defRPr/>
              </a:pPr>
              <a:t>11.08.2025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E81B40-ED86-4D9E-BB8C-9D40DDFDEB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612A6-A72A-4FE9-97C9-2B8601B803C4}" type="datetimeFigureOut">
              <a:rPr lang="ru-RU"/>
              <a:pPr>
                <a:defRPr/>
              </a:pPr>
              <a:t>11.08.2025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F00663-0B62-4DF7-AAB5-B5B5219B5A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1C9D6-D3C5-47D1-8110-B9E7AE76A1F7}" type="datetime1">
              <a:rPr lang="ru-RU"/>
              <a:pPr>
                <a:defRPr/>
              </a:pPr>
              <a:t>11.08.2025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322BE3-CAB6-449B-915D-5223009867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6601957"/>
      </p:ext>
    </p:extLst>
  </p:cSld>
  <p:clrMapOvr>
    <a:masterClrMapping/>
  </p:clrMapOvr>
  <p:transition spd="slow">
    <p:push dir="u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DE23D-1194-4BF5-91E2-AC3C4464A31E}" type="datetime1">
              <a:rPr lang="ru-RU"/>
              <a:pPr>
                <a:defRPr/>
              </a:pPr>
              <a:t>11.08.2025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DF6EA7-7B2A-4D2C-B815-79935E6AD9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9137452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161FAE-70D2-4761-9F32-84F9A1C0A9A6}" type="datetimeFigureOut">
              <a:rPr lang="ru-RU"/>
              <a:pPr>
                <a:defRPr/>
              </a:pPr>
              <a:t>11.08.2025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6F78B9-9506-45E2-9C72-5260BA9160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EE379-321E-4B9C-9BA0-20EC6D668E13}" type="datetime1">
              <a:rPr lang="ru-RU"/>
              <a:pPr>
                <a:defRPr/>
              </a:pPr>
              <a:t>11.08.2025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BBD9BB-B626-41FF-AD69-B43B5C1DD6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8271865"/>
      </p:ext>
    </p:extLst>
  </p:cSld>
  <p:clrMapOvr>
    <a:masterClrMapping/>
  </p:clrMapOvr>
  <p:transition spd="slow">
    <p:push dir="u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5097C-398C-4D31-AF86-06AA6DDE9789}" type="datetime1">
              <a:rPr lang="ru-RU"/>
              <a:pPr>
                <a:defRPr/>
              </a:pPr>
              <a:t>11.08.2025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1C6C2-58FA-498D-B549-94FCFCE588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4433978"/>
      </p:ext>
    </p:extLst>
  </p:cSld>
  <p:clrMapOvr>
    <a:masterClrMapping/>
  </p:clrMapOvr>
  <p:transition spd="slow">
    <p:push dir="u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11909E-2604-4AB5-9F94-2B84FE239C52}" type="datetime1">
              <a:rPr lang="ru-RU"/>
              <a:pPr>
                <a:defRPr/>
              </a:pPr>
              <a:t>11.08.2025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AEA3D7-0827-4D42-9E80-B3C9A2C8F2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4677238"/>
      </p:ext>
    </p:extLst>
  </p:cSld>
  <p:clrMapOvr>
    <a:masterClrMapping/>
  </p:clrMapOvr>
  <p:transition spd="slow">
    <p:push dir="u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C1242-15FD-4D32-9970-9AB543D5CF6F}" type="datetime1">
              <a:rPr lang="ru-RU"/>
              <a:pPr>
                <a:defRPr/>
              </a:pPr>
              <a:t>11.08.2025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E04485-9E22-49EC-B554-D4713B461C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101022"/>
      </p:ext>
    </p:extLst>
  </p:cSld>
  <p:clrMapOvr>
    <a:masterClrMapping/>
  </p:clrMapOvr>
  <p:transition spd="slow">
    <p:push dir="u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3D1AB6-042D-463C-83EA-286B3EAFFF92}" type="datetime1">
              <a:rPr lang="ru-RU"/>
              <a:pPr>
                <a:defRPr/>
              </a:pPr>
              <a:t>11.08.2025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A585F-3A1C-4AC3-8771-288DFBE0E2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0142646"/>
      </p:ext>
    </p:extLst>
  </p:cSld>
  <p:clrMapOvr>
    <a:masterClrMapping/>
  </p:clrMapOvr>
  <p:transition spd="slow">
    <p:push dir="u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BE2AD5-9E11-4690-9168-EC79B59DCC24}" type="datetime1">
              <a:rPr lang="ru-RU"/>
              <a:pPr>
                <a:defRPr/>
              </a:pPr>
              <a:t>11.08.2025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9338AF-006E-4F50-9CB4-9BAF2C19DA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1939284"/>
      </p:ext>
    </p:extLst>
  </p:cSld>
  <p:clrMapOvr>
    <a:masterClrMapping/>
  </p:clrMapOvr>
  <p:transition spd="slow">
    <p:push dir="u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DD0E50-E68F-45ED-8A6F-F51AA2602A37}" type="datetime1">
              <a:rPr lang="ru-RU"/>
              <a:pPr>
                <a:defRPr/>
              </a:pPr>
              <a:t>11.08.2025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6E38DA-2239-4561-B66D-52AD846FC4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5111474"/>
      </p:ext>
    </p:extLst>
  </p:cSld>
  <p:clrMapOvr>
    <a:masterClrMapping/>
  </p:clrMapOvr>
  <p:transition spd="slow">
    <p:push dir="u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D2AC18-08F0-4EE3-B905-FFB419D07911}" type="datetime1">
              <a:rPr lang="ru-RU"/>
              <a:pPr>
                <a:defRPr/>
              </a:pPr>
              <a:t>11.08.2025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9E473-B691-48CF-B43F-D91CF950C7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920951"/>
      </p:ext>
    </p:extLst>
  </p:cSld>
  <p:clrMapOvr>
    <a:masterClrMapping/>
  </p:clrMapOvr>
  <p:transition spd="slow">
    <p:push dir="u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327586-DF36-440B-88F8-DFE4894CF9BE}" type="datetime1">
              <a:rPr lang="ru-RU"/>
              <a:pPr>
                <a:defRPr/>
              </a:pPr>
              <a:t>11.08.2025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E9614-9EB3-4CE8-BC45-79899C9432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8797"/>
      </p:ext>
    </p:extLst>
  </p:cSld>
  <p:clrMapOvr>
    <a:masterClrMapping/>
  </p:clrMapOvr>
  <p:transition spd="slow">
    <p:push dir="u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Заголовок +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0" y="0"/>
            <a:ext cx="12192000" cy="68834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Полилиния: Фигура 9"/>
          <p:cNvSpPr/>
          <p:nvPr userDrawn="1"/>
        </p:nvSpPr>
        <p:spPr>
          <a:xfrm>
            <a:off x="0" y="0"/>
            <a:ext cx="12192000" cy="6883400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Полилиния: Фигура 7"/>
          <p:cNvSpPr/>
          <p:nvPr userDrawn="1"/>
        </p:nvSpPr>
        <p:spPr>
          <a:xfrm rot="16200000" flipV="1">
            <a:off x="2664618" y="-2664618"/>
            <a:ext cx="6862763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7" name="Группа 14"/>
          <p:cNvGrpSpPr>
            <a:grpSpLocks/>
          </p:cNvGrpSpPr>
          <p:nvPr userDrawn="1"/>
        </p:nvGrpSpPr>
        <p:grpSpPr bwMode="auto">
          <a:xfrm rot="-5400000">
            <a:off x="498475" y="-322263"/>
            <a:ext cx="536576" cy="644525"/>
            <a:chOff x="10945855" y="7317026"/>
            <a:chExt cx="2483924" cy="2993104"/>
          </a:xfrm>
        </p:grpSpPr>
        <p:sp>
          <p:nvSpPr>
            <p:cNvPr id="8" name="Полилиния: Фигура 15"/>
            <p:cNvSpPr/>
            <p:nvPr/>
          </p:nvSpPr>
          <p:spPr>
            <a:xfrm rot="2700000">
              <a:off x="10945604" y="7825955"/>
              <a:ext cx="2484421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9" name="Полилиния: Фигура 16"/>
            <p:cNvSpPr/>
            <p:nvPr/>
          </p:nvSpPr>
          <p:spPr>
            <a:xfrm rot="8100000" flipH="1">
              <a:off x="11074336" y="7365053"/>
              <a:ext cx="2403330" cy="2395738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ru-RU" noProof="0"/>
              <a:t>Образец заголовка</a:t>
            </a:r>
          </a:p>
        </p:txBody>
      </p:sp>
      <p:sp>
        <p:nvSpPr>
          <p:cNvPr id="23" name="Текст 22"/>
          <p:cNvSpPr>
            <a:spLocks noGrp="1"/>
          </p:cNvSpPr>
          <p:nvPr>
            <p:ph type="body" sz="quarter" idx="13"/>
          </p:nvPr>
        </p:nvSpPr>
        <p:spPr>
          <a:xfrm>
            <a:off x="444500" y="1625385"/>
            <a:ext cx="6718300" cy="4093243"/>
          </a:xfrm>
        </p:spPr>
        <p:txBody>
          <a:bodyPr rtlCol="0"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2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</p:txBody>
      </p:sp>
      <p:sp>
        <p:nvSpPr>
          <p:cNvPr id="10" name="Номер слайда 4"/>
          <p:cNvSpPr>
            <a:spLocks noGrp="1"/>
          </p:cNvSpPr>
          <p:nvPr>
            <p:ph type="sldNum" sz="quarter" idx="14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pPr>
              <a:defRPr/>
            </a:pPr>
            <a:fld id="{0BC76A31-701C-431E-92CF-ED19AB20DC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8281712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/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3AE404-6804-4720-A475-0228595BDB98}" type="datetimeFigureOut">
              <a:rPr lang="ru-RU"/>
              <a:pPr>
                <a:defRPr/>
              </a:pPr>
              <a:t>11.08.2025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C5A8F-1D38-4D6D-9CAA-D2B6240AAB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DC6C7-7562-455D-96B7-54A3C8BBECCC}" type="datetimeFigureOut">
              <a:rPr lang="ru-RU"/>
              <a:pPr>
                <a:defRPr/>
              </a:pPr>
              <a:t>11.08.2025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A3EF4-D0B0-4594-92C8-9EFD735DCA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147A1A-F874-4584-AE57-4BAC63C2C170}" type="datetimeFigureOut">
              <a:rPr lang="ru-RU"/>
              <a:pPr>
                <a:defRPr/>
              </a:pPr>
              <a:t>11.08.2025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CEED3-E01C-4815-B14E-1F429A7EAE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5556B6-42A8-403B-A963-4F86FE87117C}" type="datetimeFigureOut">
              <a:rPr lang="ru-RU"/>
              <a:pPr>
                <a:defRPr/>
              </a:pPr>
              <a:t>11.08.2025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185E0-E69B-4F8D-8EC5-D13915FED9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F142D4-1296-4657-9F96-1E13E36F3861}" type="datetimeFigureOut">
              <a:rPr lang="ru-RU"/>
              <a:pPr>
                <a:defRPr/>
              </a:pPr>
              <a:t>11.08.2025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A5DC20-2A05-4978-AEC4-C5666478E8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001D4-C48D-4340-B5AB-43AD428D3C09}" type="datetimeFigureOut">
              <a:rPr lang="ru-RU"/>
              <a:pPr>
                <a:defRPr/>
              </a:pPr>
              <a:t>11.08.2025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FE5F2-0406-47A7-94BA-E3C901FAD0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F7C043-7EB4-46DB-ADB0-9E7C3DB64FDC}" type="datetimeFigureOut">
              <a:rPr lang="ru-RU"/>
              <a:pPr>
                <a:defRPr/>
              </a:pPr>
              <a:t>11.08.2025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9E2D1C-6AF7-4A2B-838F-5C20277729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6"/>
          <p:cNvGrpSpPr>
            <a:grpSpLocks/>
          </p:cNvGrpSpPr>
          <p:nvPr/>
        </p:nvGrpSpPr>
        <p:grpSpPr bwMode="auto">
          <a:xfrm>
            <a:off x="9207500" y="2963863"/>
            <a:ext cx="2981325" cy="320833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5852" y="2963333"/>
              <a:ext cx="912975" cy="91296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83"/>
              <a:ext cx="2981858" cy="2981817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3013" y="3285648"/>
              <a:ext cx="1895814" cy="1895788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853" y="3131636"/>
              <a:ext cx="1744974" cy="174495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600" y="3682589"/>
              <a:ext cx="1270227" cy="127021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3" y="4487863"/>
            <a:ext cx="8534400" cy="150653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458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84213" y="685800"/>
            <a:ext cx="8534400" cy="3614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3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  <a:cs typeface="+mn-cs"/>
              </a:defRPr>
            </a:lvl1pPr>
          </a:lstStyle>
          <a:p>
            <a:pPr>
              <a:defRPr/>
            </a:pPr>
            <a:fld id="{C0DFEC37-07B4-4102-B8DD-3B091FBA0C3F}" type="datetimeFigureOut">
              <a:rPr lang="ru-RU"/>
              <a:pPr>
                <a:defRPr/>
              </a:pPr>
              <a:t>11.08.2025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3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3000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  <a:cs typeface="+mn-cs"/>
              </a:defRPr>
            </a:lvl1pPr>
          </a:lstStyle>
          <a:p>
            <a:pPr>
              <a:defRPr/>
            </a:pPr>
            <a:fld id="{823C17D5-6947-4B0E-940B-84638069D4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04" r:id="rId1"/>
    <p:sldLayoutId id="2147483903" r:id="rId2"/>
    <p:sldLayoutId id="2147483902" r:id="rId3"/>
    <p:sldLayoutId id="2147483901" r:id="rId4"/>
    <p:sldLayoutId id="2147483900" r:id="rId5"/>
    <p:sldLayoutId id="2147483899" r:id="rId6"/>
    <p:sldLayoutId id="2147483898" r:id="rId7"/>
    <p:sldLayoutId id="2147483897" r:id="rId8"/>
    <p:sldLayoutId id="2147483896" r:id="rId9"/>
    <p:sldLayoutId id="2147483895" r:id="rId10"/>
    <p:sldLayoutId id="2147483894" r:id="rId11"/>
    <p:sldLayoutId id="2147483905" r:id="rId12"/>
    <p:sldLayoutId id="2147483893" r:id="rId13"/>
    <p:sldLayoutId id="2147483906" r:id="rId14"/>
    <p:sldLayoutId id="2147483892" r:id="rId15"/>
    <p:sldLayoutId id="2147483891" r:id="rId16"/>
    <p:sldLayoutId id="2147483890" r:id="rId17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 cap="all">
          <a:ln w="3175" cmpd="sng">
            <a:noFill/>
          </a:ln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entury Gothic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entury Gothic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entury Gothic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0" fontAlgn="base" hangingPunct="0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itchFamily="18" charset="2"/>
        <a:buChar char=""/>
        <a:defRPr sz="2000" kern="1200">
          <a:solidFill>
            <a:srgbClr val="3E5E08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itchFamily="18" charset="2"/>
        <a:buChar char=""/>
        <a:defRPr kern="1200">
          <a:solidFill>
            <a:srgbClr val="3E5E08"/>
          </a:solidFill>
          <a:latin typeface="+mn-lt"/>
          <a:ea typeface="+mn-ea"/>
          <a:cs typeface="+mn-cs"/>
        </a:defRPr>
      </a:lvl2pPr>
      <a:lvl3pPr marL="1200150" indent="-285750" algn="l" defTabSz="457200" rtl="0" eaLnBrk="0" fontAlgn="base" hangingPunct="0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itchFamily="18" charset="2"/>
        <a:buChar char=""/>
        <a:defRPr sz="1600" kern="1200">
          <a:solidFill>
            <a:srgbClr val="3E5E08"/>
          </a:solidFill>
          <a:latin typeface="+mn-lt"/>
          <a:ea typeface="+mn-ea"/>
          <a:cs typeface="+mn-cs"/>
        </a:defRPr>
      </a:lvl3pPr>
      <a:lvl4pPr marL="1543050" indent="-171450" algn="l" defTabSz="457200" rtl="0" eaLnBrk="0" fontAlgn="base" hangingPunct="0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itchFamily="18" charset="2"/>
        <a:buChar char=""/>
        <a:defRPr sz="1400" kern="1200">
          <a:solidFill>
            <a:srgbClr val="3E5E08"/>
          </a:solidFill>
          <a:latin typeface="+mn-lt"/>
          <a:ea typeface="+mn-ea"/>
          <a:cs typeface="+mn-cs"/>
        </a:defRPr>
      </a:lvl4pPr>
      <a:lvl5pPr marL="2000250" indent="-171450" algn="l" defTabSz="457200" rtl="0" eaLnBrk="0" fontAlgn="base" hangingPunct="0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itchFamily="18" charset="2"/>
        <a:buChar char=""/>
        <a:defRPr sz="1400" kern="1200">
          <a:solidFill>
            <a:srgbClr val="3E5E08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B17DC46-B7F0-46E9-941F-036AE5FBCF90}" type="datetime1">
              <a:rPr lang="ru-RU"/>
              <a:pPr>
                <a:defRPr/>
              </a:pPr>
              <a:t>11.08.2025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8136BFD-2028-430E-8ECF-AAA1E54647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8858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8" r:id="rId1"/>
    <p:sldLayoutId id="2147483909" r:id="rId2"/>
    <p:sldLayoutId id="2147483910" r:id="rId3"/>
    <p:sldLayoutId id="2147483911" r:id="rId4"/>
    <p:sldLayoutId id="2147483912" r:id="rId5"/>
    <p:sldLayoutId id="2147483913" r:id="rId6"/>
    <p:sldLayoutId id="2147483914" r:id="rId7"/>
    <p:sldLayoutId id="2147483915" r:id="rId8"/>
    <p:sldLayoutId id="2147483916" r:id="rId9"/>
    <p:sldLayoutId id="2147483917" r:id="rId10"/>
    <p:sldLayoutId id="2147483918" r:id="rId11"/>
    <p:sldLayoutId id="2147483919" r:id="rId12"/>
  </p:sldLayoutIdLst>
  <p:transition spd="slow">
    <p:push dir="u"/>
  </p:transition>
  <p:hf sldNum="0"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4.xml"/><Relationship Id="rId4" Type="http://schemas.openxmlformats.org/officeDocument/2006/relationships/chart" Target="../charts/char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4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5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11.gif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4213" y="685800"/>
            <a:ext cx="8001000" cy="22479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Бюджет для граждан</a:t>
            </a:r>
          </a:p>
        </p:txBody>
      </p:sp>
      <p:sp>
        <p:nvSpPr>
          <p:cNvPr id="1945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93738" y="3843338"/>
            <a:ext cx="6400800" cy="1947862"/>
          </a:xfrm>
        </p:spPr>
        <p:txBody>
          <a:bodyPr/>
          <a:lstStyle/>
          <a:p>
            <a:pPr algn="ctr" eaLnBrk="1" hangingPunct="1"/>
            <a:r>
              <a:rPr lang="ru-RU" dirty="0">
                <a:solidFill>
                  <a:schemeClr val="tx1"/>
                </a:solidFill>
              </a:rPr>
              <a:t>Бюджет муниципального района </a:t>
            </a:r>
          </a:p>
          <a:p>
            <a:pPr algn="ctr" eaLnBrk="1" hangingPunct="1"/>
            <a:r>
              <a:rPr lang="ru-RU" dirty="0">
                <a:solidFill>
                  <a:schemeClr val="tx1"/>
                </a:solidFill>
              </a:rPr>
              <a:t>«Читинский район» об исполнении бюджета за 2024 год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9AECAF-67BB-B2C2-9D88-E7EF03E7CC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4" descr="Герб читинского района">
            <a:extLst>
              <a:ext uri="{FF2B5EF4-FFF2-40B4-BE49-F238E27FC236}">
                <a16:creationId xmlns:a16="http://schemas.microsoft.com/office/drawing/2014/main" id="{00785710-6C9B-1DE8-F60C-DF76FC856F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8125" y="95250"/>
            <a:ext cx="900113" cy="1027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E22A110-0081-B71D-ACBA-6889CF91248F}"/>
              </a:ext>
            </a:extLst>
          </p:cNvPr>
          <p:cNvSpPr/>
          <p:nvPr/>
        </p:nvSpPr>
        <p:spPr>
          <a:xfrm>
            <a:off x="1476375" y="144463"/>
            <a:ext cx="6753225" cy="368300"/>
          </a:xfrm>
          <a:prstGeom prst="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75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ФИНАНСОВАЯ ОСНОВА МУНИЦИПАЛЬНОГО РАЙОНА</a:t>
            </a:r>
            <a:endParaRPr kumimoji="0" lang="ru-RU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209A69D-D25F-B30A-F987-A07671630A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050" y="1198562"/>
            <a:ext cx="5130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Доходы 2023 год (3405,99 млн.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руб.)</a:t>
            </a:r>
          </a:p>
        </p:txBody>
      </p:sp>
      <p:graphicFrame>
        <p:nvGraphicFramePr>
          <p:cNvPr id="12" name="Диаграмма 11">
            <a:extLst>
              <a:ext uri="{FF2B5EF4-FFF2-40B4-BE49-F238E27FC236}">
                <a16:creationId xmlns:a16="http://schemas.microsoft.com/office/drawing/2014/main" id="{E2FD7EFB-A377-BDFF-A11A-8727CC1D94BB}"/>
              </a:ext>
            </a:extLst>
          </p:cNvPr>
          <p:cNvGraphicFramePr>
            <a:graphicFrameLocks/>
          </p:cNvGraphicFramePr>
          <p:nvPr/>
        </p:nvGraphicFramePr>
        <p:xfrm>
          <a:off x="400050" y="1878013"/>
          <a:ext cx="5695949" cy="3919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2534" name="TextBox 3">
            <a:extLst>
              <a:ext uri="{FF2B5EF4-FFF2-40B4-BE49-F238E27FC236}">
                <a16:creationId xmlns:a16="http://schemas.microsoft.com/office/drawing/2014/main" id="{4CDB62CF-89FB-554C-46CD-463FBA9865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3838" y="527050"/>
            <a:ext cx="827087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Доходы бюджета района (собственный)</a:t>
            </a:r>
          </a:p>
        </p:txBody>
      </p:sp>
      <p:graphicFrame>
        <p:nvGraphicFramePr>
          <p:cNvPr id="10" name="Диаграмма 9">
            <a:extLst>
              <a:ext uri="{FF2B5EF4-FFF2-40B4-BE49-F238E27FC236}">
                <a16:creationId xmlns:a16="http://schemas.microsoft.com/office/drawing/2014/main" id="{970B377C-D46D-EFED-4864-E4AF11913ED4}"/>
              </a:ext>
            </a:extLst>
          </p:cNvPr>
          <p:cNvGraphicFramePr>
            <a:graphicFrameLocks/>
          </p:cNvGraphicFramePr>
          <p:nvPr/>
        </p:nvGraphicFramePr>
        <p:xfrm>
          <a:off x="6010275" y="1802047"/>
          <a:ext cx="5135780" cy="42329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D57C9041-4078-52CE-441B-BF08F7B1C344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010275" y="1198563"/>
            <a:ext cx="55737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Доходы 2024 год (3166,4 млн.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руб.)</a:t>
            </a:r>
          </a:p>
        </p:txBody>
      </p:sp>
    </p:spTree>
    <p:extLst>
      <p:ext uri="{BB962C8B-B14F-4D97-AF65-F5344CB8AC3E}">
        <p14:creationId xmlns:p14="http://schemas.microsoft.com/office/powerpoint/2010/main" val="2573027793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8FB44F-0832-22C1-9A20-635B2EC2BD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4" descr="Герб читинского района">
            <a:extLst>
              <a:ext uri="{FF2B5EF4-FFF2-40B4-BE49-F238E27FC236}">
                <a16:creationId xmlns:a16="http://schemas.microsoft.com/office/drawing/2014/main" id="{9ABCB6FC-5E08-29E8-39B7-387ADB67AF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8125" y="95250"/>
            <a:ext cx="900113" cy="1027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203532B-9111-704E-DCC6-EE5D833DAC60}"/>
              </a:ext>
            </a:extLst>
          </p:cNvPr>
          <p:cNvSpPr/>
          <p:nvPr/>
        </p:nvSpPr>
        <p:spPr>
          <a:xfrm>
            <a:off x="1476375" y="144463"/>
            <a:ext cx="6753225" cy="368300"/>
          </a:xfrm>
          <a:prstGeom prst="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75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ФИНАНСОВАЯ ОСНОВА МУНИЦИПАЛЬНОГО РАЙОНА</a:t>
            </a:r>
            <a:endParaRPr kumimoji="0" lang="ru-RU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  <p:sp>
        <p:nvSpPr>
          <p:cNvPr id="22534" name="TextBox 3">
            <a:extLst>
              <a:ext uri="{FF2B5EF4-FFF2-40B4-BE49-F238E27FC236}">
                <a16:creationId xmlns:a16="http://schemas.microsoft.com/office/drawing/2014/main" id="{6CD2787D-7DF3-47BF-628E-C2C771C8BD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3838" y="527050"/>
            <a:ext cx="8270875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Доля безвозмездных поступлений</a:t>
            </a:r>
          </a:p>
        </p:txBody>
      </p:sp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E2BFF680-CB69-55C5-BBE2-675212186E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9259465"/>
              </p:ext>
            </p:extLst>
          </p:nvPr>
        </p:nvGraphicFramePr>
        <p:xfrm>
          <a:off x="719091" y="1260629"/>
          <a:ext cx="10972799" cy="49981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96056375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DDB73F-A5A7-FF00-4AF2-D9C15F93C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4" descr="Герб читинского района">
            <a:extLst>
              <a:ext uri="{FF2B5EF4-FFF2-40B4-BE49-F238E27FC236}">
                <a16:creationId xmlns:a16="http://schemas.microsoft.com/office/drawing/2014/main" id="{3971DB28-3292-474B-7DD4-2B9668CB8D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2238" y="85725"/>
            <a:ext cx="900112" cy="102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DB5A30D-B3F3-093E-BAB7-66E60FB3FDC4}"/>
              </a:ext>
            </a:extLst>
          </p:cNvPr>
          <p:cNvSpPr/>
          <p:nvPr/>
        </p:nvSpPr>
        <p:spPr>
          <a:xfrm>
            <a:off x="1666875" y="144463"/>
            <a:ext cx="6915150" cy="368300"/>
          </a:xfrm>
          <a:prstGeom prst="rect">
            <a:avLst/>
          </a:prstGeom>
          <a:gradFill>
            <a:gsLst>
              <a:gs pos="0">
                <a:schemeClr val="accent6">
                  <a:lumMod val="75000"/>
                </a:schemeClr>
              </a:gs>
              <a:gs pos="77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ФИНАНСОВАЯ ОСНОВА МУНИЦИПАЛЬНОГО РАЙОНА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C3DBC8-4B67-345E-ACC2-9B54D72219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750" y="1111250"/>
            <a:ext cx="533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Расходы 2023 год (3364,77 млн. руб.)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C1CF299C-8C06-8924-C439-180EC0B337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0263" y="1368425"/>
            <a:ext cx="61229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Расходы 2024 год (3177,2 млн. руб.)</a:t>
            </a:r>
          </a:p>
        </p:txBody>
      </p:sp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id="{86AF93A3-1DEF-8D72-0310-3E65D683D822}"/>
              </a:ext>
            </a:extLst>
          </p:cNvPr>
          <p:cNvGraphicFramePr>
            <a:graphicFrameLocks/>
          </p:cNvGraphicFramePr>
          <p:nvPr/>
        </p:nvGraphicFramePr>
        <p:xfrm>
          <a:off x="5554663" y="1717675"/>
          <a:ext cx="6332537" cy="482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Диаграмма 11">
            <a:extLst>
              <a:ext uri="{FF2B5EF4-FFF2-40B4-BE49-F238E27FC236}">
                <a16:creationId xmlns:a16="http://schemas.microsoft.com/office/drawing/2014/main" id="{C9D7021B-5C37-029B-B958-805FC0B28C74}"/>
              </a:ext>
            </a:extLst>
          </p:cNvPr>
          <p:cNvGraphicFramePr>
            <a:graphicFrameLocks/>
          </p:cNvGraphicFramePr>
          <p:nvPr/>
        </p:nvGraphicFramePr>
        <p:xfrm>
          <a:off x="107950" y="1317625"/>
          <a:ext cx="5707063" cy="3898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4584" name="TextBox 3">
            <a:extLst>
              <a:ext uri="{FF2B5EF4-FFF2-40B4-BE49-F238E27FC236}">
                <a16:creationId xmlns:a16="http://schemas.microsoft.com/office/drawing/2014/main" id="{FA4801A7-BFDB-665F-AF13-C0E701A824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6475" y="587375"/>
            <a:ext cx="7751763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Расходы бюджета района (собственный)</a:t>
            </a: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473EDB9F-FA29-FDCE-58C4-46C41E951955}"/>
              </a:ext>
            </a:extLst>
          </p:cNvPr>
          <p:cNvGraphicFramePr>
            <a:graphicFrameLocks/>
          </p:cNvGraphicFramePr>
          <p:nvPr/>
        </p:nvGraphicFramePr>
        <p:xfrm>
          <a:off x="417513" y="1574800"/>
          <a:ext cx="5656262" cy="50276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350299230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12742E-6601-AC78-5D97-61AB3A5C46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4" descr="Герб читинского района">
            <a:extLst>
              <a:ext uri="{FF2B5EF4-FFF2-40B4-BE49-F238E27FC236}">
                <a16:creationId xmlns:a16="http://schemas.microsoft.com/office/drawing/2014/main" id="{3C521321-6373-D1CC-0481-C98DE0A353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8125" y="95250"/>
            <a:ext cx="900113" cy="1027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1A17E3A9-3614-7799-F74A-64EBD7C44484}"/>
              </a:ext>
            </a:extLst>
          </p:cNvPr>
          <p:cNvSpPr/>
          <p:nvPr/>
        </p:nvSpPr>
        <p:spPr>
          <a:xfrm>
            <a:off x="1476375" y="144463"/>
            <a:ext cx="6753225" cy="368300"/>
          </a:xfrm>
          <a:prstGeom prst="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75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ФИНАНСОВАЯ ОСНОВА МУНИЦИПАЛЬНОГО РАЙОНА</a:t>
            </a:r>
            <a:endParaRPr kumimoji="0" lang="ru-RU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  <p:sp>
        <p:nvSpPr>
          <p:cNvPr id="22534" name="TextBox 3">
            <a:extLst>
              <a:ext uri="{FF2B5EF4-FFF2-40B4-BE49-F238E27FC236}">
                <a16:creationId xmlns:a16="http://schemas.microsoft.com/office/drawing/2014/main" id="{08332640-98B1-6B0F-98ED-44A316DF5F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3838" y="527050"/>
            <a:ext cx="8270875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Структура расходов бюджета за 2024 год</a:t>
            </a:r>
          </a:p>
        </p:txBody>
      </p:sp>
      <p:graphicFrame>
        <p:nvGraphicFramePr>
          <p:cNvPr id="4" name="Объект 41">
            <a:extLst>
              <a:ext uri="{FF2B5EF4-FFF2-40B4-BE49-F238E27FC236}">
                <a16:creationId xmlns:a16="http://schemas.microsoft.com/office/drawing/2014/main" id="{BF88B3B7-7C68-A4B0-727B-A49AEB05C89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8002525"/>
              </p:ext>
            </p:extLst>
          </p:nvPr>
        </p:nvGraphicFramePr>
        <p:xfrm>
          <a:off x="577049" y="1278384"/>
          <a:ext cx="10804124" cy="5237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02815004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Прямоугольник 1"/>
          <p:cNvSpPr>
            <a:spLocks noChangeArrowheads="1"/>
          </p:cNvSpPr>
          <p:nvPr/>
        </p:nvSpPr>
        <p:spPr bwMode="auto">
          <a:xfrm>
            <a:off x="392113" y="1047750"/>
            <a:ext cx="11566525" cy="350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u="sng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Контактная информация</a:t>
            </a:r>
            <a:endParaRPr lang="en-US" sz="2400" u="sng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Комитет по финансам муниципального</a:t>
            </a:r>
            <a:r>
              <a:rPr lang="en-US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района </a:t>
            </a:r>
            <a:endParaRPr lang="en-US" sz="24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«Читинский район»</a:t>
            </a:r>
            <a:b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г. Чита</a:t>
            </a:r>
          </a:p>
          <a:p>
            <a:pPr algn="ctr"/>
            <a:r>
              <a:rPr lang="ru-RU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ул. Ленина, 157</a:t>
            </a:r>
            <a:br>
              <a:rPr lang="ru-RU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Председатель: Логинова Марина Алексеевна</a:t>
            </a:r>
            <a:br>
              <a:rPr lang="ru-RU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Телефон: 8 (3022) 35-50-70</a:t>
            </a:r>
            <a:br>
              <a:rPr lang="ru-RU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факс 8 (3022) 35-92-19</a:t>
            </a:r>
            <a:br>
              <a:rPr lang="en-US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e-mail:</a:t>
            </a:r>
            <a:r>
              <a:rPr lang="ru-RU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kfraion@yandex.ru</a:t>
            </a:r>
            <a:br>
              <a:rPr lang="en-US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время приема граждан: пн- пт. </a:t>
            </a:r>
            <a:r>
              <a:rPr lang="en-US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:00-1</a:t>
            </a:r>
            <a:r>
              <a:rPr lang="en-US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0; 14:00-1</a:t>
            </a:r>
            <a:r>
              <a:rPr lang="en-US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:00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97238" y="260350"/>
            <a:ext cx="8534400" cy="150653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I.</a:t>
            </a:r>
            <a:r>
              <a:rPr lang="ru-RU" dirty="0"/>
              <a:t> Основные понятия</a:t>
            </a:r>
          </a:p>
        </p:txBody>
      </p:sp>
      <p:pic>
        <p:nvPicPr>
          <p:cNvPr id="20482" name="Рисунок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57725" y="1587500"/>
            <a:ext cx="2663825" cy="437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Прямоугольник 1"/>
          <p:cNvSpPr>
            <a:spLocks noChangeArrowheads="1"/>
          </p:cNvSpPr>
          <p:nvPr/>
        </p:nvSpPr>
        <p:spPr bwMode="auto">
          <a:xfrm>
            <a:off x="831850" y="247650"/>
            <a:ext cx="10402888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ru-RU" b="1">
                <a:latin typeface="Century Gothic" pitchFamily="34" charset="0"/>
              </a:rPr>
              <a:t>Бюджет – форма образования и расходования денежных средств, предназначенных для финансового обеспечения задач и функций государства и органов местного самоуправления.</a:t>
            </a: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ru-RU" b="1">
                <a:latin typeface="Century Gothic" pitchFamily="34" charset="0"/>
              </a:rPr>
              <a:t>Консолидированный бюджет – свод бюджетов бюджетной системы Российской Федерации на соответствующей территории (без учета межбюджетных трансфертов между этими бюджетами).</a:t>
            </a:r>
          </a:p>
        </p:txBody>
      </p:sp>
      <p:graphicFrame>
        <p:nvGraphicFramePr>
          <p:cNvPr id="3" name="Схема 2"/>
          <p:cNvGraphicFramePr/>
          <p:nvPr/>
        </p:nvGraphicFramePr>
        <p:xfrm>
          <a:off x="3127169" y="2734293"/>
          <a:ext cx="6096000" cy="373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97013" y="161925"/>
            <a:ext cx="9523412" cy="8318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На чем основывается составление проекта бюджета </a:t>
            </a:r>
          </a:p>
          <a:p>
            <a:pPr algn="ctr">
              <a:defRPr/>
            </a:pPr>
            <a:r>
              <a:rPr lang="ru-RU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муниципального района «Читинский район»?</a:t>
            </a:r>
          </a:p>
        </p:txBody>
      </p:sp>
      <p:graphicFrame>
        <p:nvGraphicFramePr>
          <p:cNvPr id="3" name="Схема 2"/>
          <p:cNvGraphicFramePr/>
          <p:nvPr/>
        </p:nvGraphicFramePr>
        <p:xfrm>
          <a:off x="609599" y="1100117"/>
          <a:ext cx="10968843" cy="523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2095219" y="265461"/>
            <a:ext cx="8229600" cy="710952"/>
          </a:xfrm>
          <a:prstGeom prst="rect">
            <a:avLst/>
          </a:prstGeom>
          <a:effectLst/>
        </p:spPr>
        <p:txBody>
          <a:bodyPr anchor="ctr">
            <a:normAutofit fontScale="975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ru-RU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Что такое бюджет?</a:t>
            </a:r>
            <a:endParaRPr lang="ru-RU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22363" y="1231900"/>
            <a:ext cx="2273300" cy="1662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Times New Roman" pitchFamily="18" charset="0"/>
              </a:rPr>
              <a:t>ДОХОДЫ</a:t>
            </a:r>
            <a:endParaRPr lang="ru-RU" sz="16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Это </a:t>
            </a:r>
            <a:r>
              <a:rPr lang="ru-RU" sz="1200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поступающие в бюджет денежные средства (налоги юридических и физических лиц, доходы от использования имущества, административные, безвозмездные поступления</a:t>
            </a:r>
            <a:r>
              <a:rPr lang="ru-RU" sz="1400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pic>
        <p:nvPicPr>
          <p:cNvPr id="4" name="Рисунок 3" descr="budg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4482" y="1257438"/>
            <a:ext cx="3776353" cy="212944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TextBox 4"/>
          <p:cNvSpPr txBox="1"/>
          <p:nvPr/>
        </p:nvSpPr>
        <p:spPr>
          <a:xfrm>
            <a:off x="8455025" y="1257300"/>
            <a:ext cx="2962275" cy="1846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Times New Roman" pitchFamily="18" charset="0"/>
              </a:rPr>
              <a:t>РАСХОДЫ</a:t>
            </a:r>
            <a:endParaRPr lang="ru-RU" sz="16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Это </a:t>
            </a:r>
            <a:r>
              <a:rPr lang="ru-RU" sz="1200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выплачиваемые из бюджета средства (социальные выплаты населению, содержание муниципальных учреждений (образование, ЖКХ, культура, молодёжная политика, физическая культура и спорт и др.), капитальное строительство и другие расходы.</a:t>
            </a:r>
            <a:r>
              <a:rPr lang="ru-RU" sz="1400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graphicFrame>
        <p:nvGraphicFramePr>
          <p:cNvPr id="1042" name="Object 18"/>
          <p:cNvGraphicFramePr>
            <a:graphicFrameLocks/>
          </p:cNvGraphicFramePr>
          <p:nvPr/>
        </p:nvGraphicFramePr>
        <p:xfrm>
          <a:off x="1054100" y="3667125"/>
          <a:ext cx="2900363" cy="279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3" imgW="4505334" imgH="4602879" progId="Excel.Sheet.8">
                  <p:embed/>
                </p:oleObj>
              </mc:Choice>
              <mc:Fallback>
                <p:oleObj name="Chart" r:id="rId3" imgW="4505334" imgH="4602879" progId="Excel.Sheet.8">
                  <p:embed/>
                  <p:pic>
                    <p:nvPicPr>
                      <p:cNvPr id="0" name="Picture 18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3667125"/>
                        <a:ext cx="2900363" cy="2797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3" name="Object 19"/>
          <p:cNvGraphicFramePr>
            <a:graphicFrameLocks/>
          </p:cNvGraphicFramePr>
          <p:nvPr/>
        </p:nvGraphicFramePr>
        <p:xfrm>
          <a:off x="8380413" y="3667125"/>
          <a:ext cx="3036887" cy="293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5" imgW="4505334" imgH="4602879" progId="Excel.Sheet.8">
                  <p:embed/>
                </p:oleObj>
              </mc:Choice>
              <mc:Fallback>
                <p:oleObj name="Chart" r:id="rId5" imgW="4505334" imgH="4602879" progId="Excel.Sheet.8">
                  <p:embed/>
                  <p:pic>
                    <p:nvPicPr>
                      <p:cNvPr id="0" name="Picture 19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0413" y="3667125"/>
                        <a:ext cx="3036887" cy="293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48" name="Picture 2" descr="C:\Program Files\Microsoft Office\MEDIA\CAGCAT10\j0300840.wm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303713" y="3965575"/>
            <a:ext cx="3257550" cy="232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Прямоугольник 1"/>
          <p:cNvSpPr>
            <a:spLocks noChangeArrowheads="1"/>
          </p:cNvSpPr>
          <p:nvPr/>
        </p:nvSpPr>
        <p:spPr bwMode="auto">
          <a:xfrm>
            <a:off x="949325" y="481013"/>
            <a:ext cx="10391775" cy="193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4000">
                <a:latin typeface="Century Gothic" pitchFamily="34" charset="0"/>
                <a:sym typeface="Symbol" pitchFamily="18" charset="2"/>
              </a:rPr>
              <a:t>. Общие характеристики бюджета муниципального района «Читинский район»</a:t>
            </a:r>
            <a:endParaRPr lang="ru-RU" sz="4000">
              <a:latin typeface="Century Gothic" pitchFamily="34" charset="0"/>
            </a:endParaRPr>
          </a:p>
        </p:txBody>
      </p:sp>
      <p:pic>
        <p:nvPicPr>
          <p:cNvPr id="25602" name="Picture 2" descr="C:\Program Files\Microsoft Office\MEDIA\CAGCAT10\j029202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81500" y="2420938"/>
            <a:ext cx="4267200" cy="404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Прямоугольник 1"/>
          <p:cNvSpPr>
            <a:spLocks noChangeArrowheads="1"/>
          </p:cNvSpPr>
          <p:nvPr/>
        </p:nvSpPr>
        <p:spPr bwMode="auto">
          <a:xfrm>
            <a:off x="1057275" y="236538"/>
            <a:ext cx="10247313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2800" dirty="0">
                <a:latin typeface="Century Gothic" pitchFamily="34" charset="0"/>
              </a:rPr>
              <a:t>Муниципальный район «Читинский район»</a:t>
            </a:r>
            <a:br>
              <a:rPr lang="ru-RU" altLang="ru-RU" sz="2800" dirty="0">
                <a:latin typeface="Century Gothic" pitchFamily="34" charset="0"/>
              </a:rPr>
            </a:br>
            <a:r>
              <a:rPr lang="ru-RU" altLang="ru-RU" sz="2800" dirty="0">
                <a:latin typeface="Century Gothic" pitchFamily="34" charset="0"/>
              </a:rPr>
              <a:t>характеристика района</a:t>
            </a:r>
            <a:endParaRPr lang="ru-RU" sz="2800" dirty="0">
              <a:latin typeface="Century Gothic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551" y="1621004"/>
            <a:ext cx="2705540" cy="194933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TextBox 3"/>
          <p:cNvSpPr txBox="1"/>
          <p:nvPr/>
        </p:nvSpPr>
        <p:spPr>
          <a:xfrm>
            <a:off x="619125" y="3703638"/>
            <a:ext cx="2919413" cy="1385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latin typeface="+mn-lt"/>
                <a:cs typeface="+mn-cs"/>
              </a:rPr>
              <a:t>Административное устройство района: 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latin typeface="+mn-lt"/>
                <a:cs typeface="+mn-cs"/>
              </a:rPr>
              <a:t>2 городских поселения («</a:t>
            </a:r>
            <a:r>
              <a:rPr lang="ru-RU" sz="1400" dirty="0" err="1">
                <a:latin typeface="+mn-lt"/>
                <a:cs typeface="+mn-cs"/>
              </a:rPr>
              <a:t>Атамановское</a:t>
            </a:r>
            <a:r>
              <a:rPr lang="ru-RU" sz="1400" dirty="0">
                <a:latin typeface="+mn-lt"/>
                <a:cs typeface="+mn-cs"/>
              </a:rPr>
              <a:t>», «</a:t>
            </a:r>
            <a:r>
              <a:rPr lang="ru-RU" sz="1400" dirty="0" err="1">
                <a:latin typeface="+mn-lt"/>
                <a:cs typeface="+mn-cs"/>
              </a:rPr>
              <a:t>Новокручининское</a:t>
            </a:r>
            <a:r>
              <a:rPr lang="ru-RU" sz="1400" dirty="0">
                <a:latin typeface="+mn-lt"/>
                <a:cs typeface="+mn-cs"/>
              </a:rPr>
              <a:t>»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latin typeface="+mn-lt"/>
                <a:cs typeface="+mn-cs"/>
              </a:rPr>
              <a:t> 21 сельское поселение</a:t>
            </a:r>
          </a:p>
        </p:txBody>
      </p:sp>
      <p:sp>
        <p:nvSpPr>
          <p:cNvPr id="26628" name="TextBox 11"/>
          <p:cNvSpPr txBox="1">
            <a:spLocks noChangeArrowheads="1"/>
          </p:cNvSpPr>
          <p:nvPr/>
        </p:nvSpPr>
        <p:spPr bwMode="auto">
          <a:xfrm>
            <a:off x="619125" y="5368925"/>
            <a:ext cx="2706688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ru-RU" sz="1400" b="1" dirty="0"/>
              <a:t>71 713 </a:t>
            </a:r>
            <a:r>
              <a:rPr lang="ru-RU" altLang="ru-RU" sz="1400" b="1" dirty="0"/>
              <a:t>человек </a:t>
            </a:r>
            <a:r>
              <a:rPr lang="ru-RU" altLang="ru-RU" sz="1400" dirty="0"/>
              <a:t>– численность населения района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/>
          <a:srcRect l="9520" r="6383"/>
          <a:stretch/>
        </p:blipFill>
        <p:spPr>
          <a:xfrm>
            <a:off x="4161806" y="1621004"/>
            <a:ext cx="4038600" cy="4724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6630" name="TextBox 6"/>
          <p:cNvSpPr txBox="1">
            <a:spLocks noChangeArrowheads="1"/>
          </p:cNvSpPr>
          <p:nvPr/>
        </p:nvSpPr>
        <p:spPr bwMode="auto">
          <a:xfrm>
            <a:off x="8918575" y="1965325"/>
            <a:ext cx="23860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400" b="1"/>
              <a:t>15 707,15 км </a:t>
            </a:r>
            <a:r>
              <a:rPr lang="ru-RU" altLang="ru-RU" sz="1400" b="1" baseline="30000"/>
              <a:t>2 </a:t>
            </a:r>
            <a:r>
              <a:rPr lang="ru-RU" altLang="ru-RU" sz="1400"/>
              <a:t>– территория района</a:t>
            </a:r>
            <a:endParaRPr lang="ru-RU" altLang="ru-RU" sz="1400" baseline="30000"/>
          </a:p>
          <a:p>
            <a:pPr algn="ctr"/>
            <a:endParaRPr lang="ru-RU" altLang="ru-RU" b="1" baseline="30000"/>
          </a:p>
        </p:txBody>
      </p:sp>
      <p:sp>
        <p:nvSpPr>
          <p:cNvPr id="26631" name="TextBox 12"/>
          <p:cNvSpPr txBox="1">
            <a:spLocks noChangeArrowheads="1"/>
          </p:cNvSpPr>
          <p:nvPr/>
        </p:nvSpPr>
        <p:spPr bwMode="auto">
          <a:xfrm>
            <a:off x="8967788" y="2965450"/>
            <a:ext cx="2289175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400" b="1"/>
              <a:t>3 272,83 млн. руб. </a:t>
            </a:r>
            <a:r>
              <a:rPr lang="ru-RU" altLang="ru-RU" sz="1400"/>
              <a:t>– инвестиции в основной капитал</a:t>
            </a:r>
          </a:p>
        </p:txBody>
      </p:sp>
      <p:sp>
        <p:nvSpPr>
          <p:cNvPr id="26632" name="TextBox 9"/>
          <p:cNvSpPr txBox="1">
            <a:spLocks noChangeArrowheads="1"/>
          </p:cNvSpPr>
          <p:nvPr/>
        </p:nvSpPr>
        <p:spPr bwMode="auto">
          <a:xfrm>
            <a:off x="8918575" y="4144963"/>
            <a:ext cx="2338388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400" b="1"/>
              <a:t>901,545 км</a:t>
            </a:r>
            <a:r>
              <a:rPr lang="ru-RU" altLang="ru-RU" sz="1400"/>
              <a:t> – протяженность автомобильных дорог местного значения, находящихся в собственности муниципальных образований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1525" y="249238"/>
            <a:ext cx="10628313" cy="105410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ru-RU" altLang="ru-RU" dirty="0"/>
              <a:t>Основные направления бюджетной политики района</a:t>
            </a:r>
          </a:p>
        </p:txBody>
      </p:sp>
      <p:sp>
        <p:nvSpPr>
          <p:cNvPr id="29698" name="Прямоугольник 2"/>
          <p:cNvSpPr>
            <a:spLocks noChangeArrowheads="1"/>
          </p:cNvSpPr>
          <p:nvPr/>
        </p:nvSpPr>
        <p:spPr bwMode="auto">
          <a:xfrm>
            <a:off x="1100138" y="1570038"/>
            <a:ext cx="102997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Ограничение роста объёма расходов бюджета района в целях гарантированного исполнения действующих обязательств в условиях реальных финансовых возможностей;</a:t>
            </a:r>
            <a:endParaRPr lang="ru-RU">
              <a:latin typeface="Century Gothic" pitchFamily="34" charset="0"/>
            </a:endParaRPr>
          </a:p>
        </p:txBody>
      </p:sp>
      <p:sp>
        <p:nvSpPr>
          <p:cNvPr id="29699" name="Прямоугольник 3"/>
          <p:cNvSpPr>
            <a:spLocks noChangeArrowheads="1"/>
          </p:cNvSpPr>
          <p:nvPr/>
        </p:nvSpPr>
        <p:spPr bwMode="auto">
          <a:xfrm>
            <a:off x="1100138" y="2216150"/>
            <a:ext cx="96583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algn="just">
              <a:buFont typeface="Wingdings" pitchFamily="2" charset="2"/>
              <a:buChar char="q"/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Принятие новых расходных обязательств будет осуществляться после соответствующей оценки их эффективности при условии финансового обеспечения действующих расходных обязательств;</a:t>
            </a:r>
            <a:endParaRPr lang="ru-RU">
              <a:latin typeface="Century Gothic" pitchFamily="34" charset="0"/>
            </a:endParaRPr>
          </a:p>
        </p:txBody>
      </p:sp>
      <p:sp>
        <p:nvSpPr>
          <p:cNvPr id="29700" name="Прямоугольник 4"/>
          <p:cNvSpPr>
            <a:spLocks noChangeArrowheads="1"/>
          </p:cNvSpPr>
          <p:nvPr/>
        </p:nvSpPr>
        <p:spPr bwMode="auto">
          <a:xfrm>
            <a:off x="1100138" y="3140075"/>
            <a:ext cx="9658350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algn="just">
              <a:buFont typeface="Wingdings" pitchFamily="2" charset="2"/>
              <a:buChar char="q"/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Сохранение объема муниципального долга муниципального района на экономически безопасном уровне, позволяющем обеспечивать привлечение заемных средств на условиях реальной возможности обслуживания и погашения данных обязательств;</a:t>
            </a:r>
            <a:endParaRPr lang="ru-RU">
              <a:latin typeface="Century Gothic" pitchFamily="34" charset="0"/>
            </a:endParaRPr>
          </a:p>
        </p:txBody>
      </p:sp>
      <p:sp>
        <p:nvSpPr>
          <p:cNvPr id="29701" name="Прямоугольник 5"/>
          <p:cNvSpPr>
            <a:spLocks noChangeArrowheads="1"/>
          </p:cNvSpPr>
          <p:nvPr/>
        </p:nvSpPr>
        <p:spPr bwMode="auto">
          <a:xfrm>
            <a:off x="1100138" y="4052888"/>
            <a:ext cx="96583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algn="just">
              <a:buFont typeface="Wingdings" pitchFamily="2" charset="2"/>
              <a:buChar char="q"/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Концентрация расходов на первоочередных и приоритетных направлениях;</a:t>
            </a:r>
            <a:endParaRPr lang="ru-RU" sz="110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29702" name="Прямоугольник 6"/>
          <p:cNvSpPr>
            <a:spLocks noChangeArrowheads="1"/>
          </p:cNvSpPr>
          <p:nvPr/>
        </p:nvSpPr>
        <p:spPr bwMode="auto">
          <a:xfrm>
            <a:off x="1100138" y="4468813"/>
            <a:ext cx="96583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algn="just">
              <a:buFont typeface="Wingdings" pitchFamily="2" charset="2"/>
              <a:buChar char="q"/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Недопущение образования просроченной кредиторской задолженности по принятым обязательствам, в первую очередь, по заработной плате и оплате коммунальных услуг;</a:t>
            </a:r>
            <a:endParaRPr lang="ru-RU">
              <a:latin typeface="Century Gothic" pitchFamily="34" charset="0"/>
            </a:endParaRPr>
          </a:p>
        </p:txBody>
      </p:sp>
      <p:sp>
        <p:nvSpPr>
          <p:cNvPr id="29703" name="Прямоугольник 7"/>
          <p:cNvSpPr>
            <a:spLocks noChangeArrowheads="1"/>
          </p:cNvSpPr>
          <p:nvPr/>
        </p:nvSpPr>
        <p:spPr bwMode="auto">
          <a:xfrm>
            <a:off x="1100138" y="5103813"/>
            <a:ext cx="96583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algn="just">
              <a:buFont typeface="Wingdings" pitchFamily="2" charset="2"/>
              <a:buChar char="q"/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Проведение взвешенной долговой политики с учётом своевременного исполнения долговых обязательств;</a:t>
            </a:r>
            <a:endParaRPr lang="ru-RU" sz="110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29704" name="Прямоугольник 8"/>
          <p:cNvSpPr>
            <a:spLocks noChangeArrowheads="1"/>
          </p:cNvSpPr>
          <p:nvPr/>
        </p:nvSpPr>
        <p:spPr bwMode="auto">
          <a:xfrm>
            <a:off x="1100138" y="5657850"/>
            <a:ext cx="96583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Повышение эффективности и оптимизации бюджетных расходов.</a:t>
            </a:r>
            <a:endParaRPr lang="ru-RU">
              <a:latin typeface="Century Gothic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6606926" y="3224323"/>
            <a:ext cx="2202441" cy="115966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ДОХОДЫ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3 166,44 млн. руб.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(снижение 4%)</a:t>
            </a:r>
          </a:p>
        </p:txBody>
      </p:sp>
      <p:sp>
        <p:nvSpPr>
          <p:cNvPr id="20483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2967F00-F2F0-499E-B7E2-089CC32E0529}" type="slidenum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Trade Gothic LT Pro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rade Gothic LT Pro"/>
              <a:ea typeface="+mn-ea"/>
              <a:cs typeface="Arial" charset="0"/>
            </a:endParaRPr>
          </a:p>
        </p:txBody>
      </p:sp>
      <p:sp>
        <p:nvSpPr>
          <p:cNvPr id="20484" name="Заголовок 6"/>
          <p:cNvSpPr>
            <a:spLocks noGrp="1"/>
          </p:cNvSpPr>
          <p:nvPr>
            <p:ph type="title" idx="4294967295"/>
          </p:nvPr>
        </p:nvSpPr>
        <p:spPr>
          <a:xfrm>
            <a:off x="2519363" y="658813"/>
            <a:ext cx="6931025" cy="839787"/>
          </a:xfrm>
        </p:spPr>
        <p:txBody>
          <a:bodyPr/>
          <a:lstStyle/>
          <a:p>
            <a:pPr algn="ctr"/>
            <a:r>
              <a:rPr lang="ru-RU" sz="3500" b="1" dirty="0">
                <a:latin typeface="Times New Roman" pitchFamily="18" charset="0"/>
                <a:cs typeface="Times New Roman" pitchFamily="18" charset="0"/>
              </a:rPr>
              <a:t>Бюджет муниципального района      «Читинский район»</a:t>
            </a:r>
          </a:p>
        </p:txBody>
      </p:sp>
      <p:sp>
        <p:nvSpPr>
          <p:cNvPr id="12" name="Прямоугольник 11"/>
          <p:cNvSpPr/>
          <p:nvPr/>
        </p:nvSpPr>
        <p:spPr>
          <a:xfrm rot="16200000">
            <a:off x="8556161" y="1037584"/>
            <a:ext cx="506412" cy="2248929"/>
          </a:xfrm>
          <a:prstGeom prst="rect">
            <a:avLst/>
          </a:prstGeom>
          <a:solidFill>
            <a:srgbClr val="92D05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2024 </a:t>
            </a:r>
            <a:r>
              <a:rPr kumimoji="0" lang="ru-RU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год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22541" name="Picture 2" descr="C:\Users\User\Desktop\картинки\11_8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35588" y="2272965"/>
            <a:ext cx="985837" cy="117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2" name="Picture 4" descr="C:\Users\User\Desktop\png-transparent-blue-coin-bit-cost-reduction-service-reduce-the-price-miscellaneous-saving-angle-removebg-preview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965638" y="2396105"/>
            <a:ext cx="736600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1" name="Picture 4" descr="Герб читинского района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79388" y="114300"/>
            <a:ext cx="900112" cy="1027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Прямоугольник 20"/>
          <p:cNvSpPr/>
          <p:nvPr/>
        </p:nvSpPr>
        <p:spPr>
          <a:xfrm>
            <a:off x="1552575" y="144463"/>
            <a:ext cx="6845300" cy="368300"/>
          </a:xfrm>
          <a:prstGeom prst="rect">
            <a:avLst/>
          </a:prstGeom>
          <a:gradFill>
            <a:gsLst>
              <a:gs pos="0">
                <a:schemeClr val="accent1"/>
              </a:gs>
              <a:gs pos="40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ФИНАНСОВАЯ ОСНОВА МУНИЦИПАЛЬНОГО РАЙОНА</a:t>
            </a:r>
            <a:endParaRPr kumimoji="0" lang="ru-RU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9776804" y="3182221"/>
            <a:ext cx="2173883" cy="117633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РАСХОДЫ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3 177,18 млн. руб.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(снижение 3%)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485900" y="144463"/>
            <a:ext cx="7324725" cy="368300"/>
          </a:xfrm>
          <a:prstGeom prst="rect">
            <a:avLst/>
          </a:prstGeom>
          <a:gradFill>
            <a:gsLst>
              <a:gs pos="0">
                <a:srgbClr val="00B050"/>
              </a:gs>
              <a:gs pos="100000">
                <a:schemeClr val="accent5">
                  <a:lumMod val="40000"/>
                  <a:lumOff val="60000"/>
                </a:schemeClr>
              </a:gs>
            </a:gsLst>
            <a:lin ang="5400000" scaled="1"/>
          </a:gradFill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ФИНАНСОВАЯ ОСНОВА МУНИЦИПАЛЬНОГО РАЙОНА</a:t>
            </a:r>
            <a:endParaRPr kumimoji="0" lang="ru-RU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52196BE-9E3B-F1F2-7EAD-1E8ECA352919}"/>
              </a:ext>
            </a:extLst>
          </p:cNvPr>
          <p:cNvSpPr/>
          <p:nvPr/>
        </p:nvSpPr>
        <p:spPr>
          <a:xfrm rot="16200000">
            <a:off x="2479608" y="924014"/>
            <a:ext cx="468430" cy="2455845"/>
          </a:xfrm>
          <a:prstGeom prst="rect">
            <a:avLst/>
          </a:prstGeom>
          <a:solidFill>
            <a:srgbClr val="92D05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2023 </a:t>
            </a:r>
            <a:r>
              <a:rPr kumimoji="0" lang="ru-RU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год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8" name="Picture 2" descr="C:\Users\User\Desktop\картинки\11_8.png">
            <a:extLst>
              <a:ext uri="{FF2B5EF4-FFF2-40B4-BE49-F238E27FC236}">
                <a16:creationId xmlns:a16="http://schemas.microsoft.com/office/drawing/2014/main" id="{C5AB55E0-D582-D739-2102-07803037E0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0479" y="2269151"/>
            <a:ext cx="849660" cy="10138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4" descr="C:\Users\User\Desktop\png-transparent-blue-coin-bit-cost-reduction-service-reduce-the-price-miscellaneous-saving-angle-removebg-preview.png">
            <a:extLst>
              <a:ext uri="{FF2B5EF4-FFF2-40B4-BE49-F238E27FC236}">
                <a16:creationId xmlns:a16="http://schemas.microsoft.com/office/drawing/2014/main" id="{6D843385-5C3C-BBA2-78A2-121516C946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90010" y="2436973"/>
            <a:ext cx="736600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Скругленный прямоугольник 24">
            <a:extLst>
              <a:ext uri="{FF2B5EF4-FFF2-40B4-BE49-F238E27FC236}">
                <a16:creationId xmlns:a16="http://schemas.microsoft.com/office/drawing/2014/main" id="{7D9B003C-52D0-CE15-4D2C-86501F4DF081}"/>
              </a:ext>
            </a:extLst>
          </p:cNvPr>
          <p:cNvSpPr/>
          <p:nvPr/>
        </p:nvSpPr>
        <p:spPr>
          <a:xfrm>
            <a:off x="205832" y="3175963"/>
            <a:ext cx="2096302" cy="128337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ДОХОДЫ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3 405,99 млн. руб.</a:t>
            </a:r>
          </a:p>
        </p:txBody>
      </p:sp>
      <p:sp>
        <p:nvSpPr>
          <p:cNvPr id="15" name="Скругленный прямоугольник 25">
            <a:extLst>
              <a:ext uri="{FF2B5EF4-FFF2-40B4-BE49-F238E27FC236}">
                <a16:creationId xmlns:a16="http://schemas.microsoft.com/office/drawing/2014/main" id="{BF071623-0E29-E07E-FDCA-4E7D0265B2BC}"/>
              </a:ext>
            </a:extLst>
          </p:cNvPr>
          <p:cNvSpPr/>
          <p:nvPr/>
        </p:nvSpPr>
        <p:spPr>
          <a:xfrm>
            <a:off x="3564616" y="3201784"/>
            <a:ext cx="1994959" cy="118459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РАСХОДЫ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3 364,77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млн. руб. </a:t>
            </a:r>
          </a:p>
        </p:txBody>
      </p:sp>
    </p:spTree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537D0B"/>
      </a:dk2>
      <a:lt2>
        <a:srgbClr val="A9E257"/>
      </a:lt2>
      <a:accent1>
        <a:srgbClr val="38540A"/>
      </a:accent1>
      <a:accent2>
        <a:srgbClr val="31A274"/>
      </a:accent2>
      <a:accent3>
        <a:srgbClr val="236073"/>
      </a:accent3>
      <a:accent4>
        <a:srgbClr val="6C4D90"/>
      </a:accent4>
      <a:accent5>
        <a:srgbClr val="983C27"/>
      </a:accent5>
      <a:accent6>
        <a:srgbClr val="CD811F"/>
      </a:accent6>
      <a:hlink>
        <a:srgbClr val="293F06"/>
      </a:hlink>
      <a:folHlink>
        <a:srgbClr val="68883A"/>
      </a:folHlink>
    </a:clrScheme>
    <a:fontScheme name="Сектор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9759155-7935-4C61-A06C-C04380D1B16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995</TotalTime>
  <Words>659</Words>
  <Application>Microsoft Office PowerPoint</Application>
  <PresentationFormat>Широкоэкранный</PresentationFormat>
  <Paragraphs>118</Paragraphs>
  <Slides>14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6" baseType="lpstr">
      <vt:lpstr>Arial</vt:lpstr>
      <vt:lpstr>Bookman Old Style</vt:lpstr>
      <vt:lpstr>Calibri</vt:lpstr>
      <vt:lpstr>Calibri Light</vt:lpstr>
      <vt:lpstr>Century Gothic</vt:lpstr>
      <vt:lpstr>Times New Roman</vt:lpstr>
      <vt:lpstr>Trade Gothic LT Pro</vt:lpstr>
      <vt:lpstr>Wingdings</vt:lpstr>
      <vt:lpstr>Wingdings 3</vt:lpstr>
      <vt:lpstr>Сектор</vt:lpstr>
      <vt:lpstr>Тема Office</vt:lpstr>
      <vt:lpstr>Chart</vt:lpstr>
      <vt:lpstr>Бюджет для граждан</vt:lpstr>
      <vt:lpstr>I. Основные понятия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Бюджет муниципального района      «Читинский район»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</dc:title>
  <dc:creator>Yulia</dc:creator>
  <cp:lastModifiedBy>Dasha Dasha</cp:lastModifiedBy>
  <cp:revision>43</cp:revision>
  <dcterms:created xsi:type="dcterms:W3CDTF">2020-12-09T01:22:57Z</dcterms:created>
  <dcterms:modified xsi:type="dcterms:W3CDTF">2025-08-11T06:53:23Z</dcterms:modified>
</cp:coreProperties>
</file>